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sldIdLst>
    <p:sldId id="345" r:id="rId2"/>
    <p:sldId id="268" r:id="rId3"/>
    <p:sldId id="349" r:id="rId4"/>
    <p:sldId id="353" r:id="rId5"/>
    <p:sldId id="352" r:id="rId6"/>
    <p:sldId id="289" r:id="rId7"/>
    <p:sldId id="358" r:id="rId8"/>
    <p:sldId id="357" r:id="rId9"/>
    <p:sldId id="326" r:id="rId10"/>
    <p:sldId id="329" r:id="rId11"/>
    <p:sldId id="362" r:id="rId12"/>
    <p:sldId id="365" r:id="rId13"/>
    <p:sldId id="330" r:id="rId14"/>
    <p:sldId id="412" r:id="rId15"/>
    <p:sldId id="369" r:id="rId16"/>
    <p:sldId id="372" r:id="rId17"/>
    <p:sldId id="370" r:id="rId18"/>
    <p:sldId id="373" r:id="rId19"/>
    <p:sldId id="374" r:id="rId20"/>
    <p:sldId id="341" r:id="rId21"/>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556" autoAdjust="0"/>
  </p:normalViewPr>
  <p:slideViewPr>
    <p:cSldViewPr snapToGrid="0" snapToObjects="1">
      <p:cViewPr varScale="1">
        <p:scale>
          <a:sx n="107" d="100"/>
          <a:sy n="107" d="100"/>
        </p:scale>
        <p:origin x="-10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E487B-595D-814A-9549-12256FCBDF34}" type="datetimeFigureOut">
              <a:rPr lang="da-DK" smtClean="0"/>
              <a:t>05-03-2019</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9CE756-7ACF-5B4C-BF9F-5A568CFFFBDD}" type="slidenum">
              <a:rPr lang="da-DK" smtClean="0"/>
              <a:t>‹nr.›</a:t>
            </a:fld>
            <a:endParaRPr lang="da-DK"/>
          </a:p>
        </p:txBody>
      </p:sp>
    </p:spTree>
    <p:extLst>
      <p:ext uri="{BB962C8B-B14F-4D97-AF65-F5344CB8AC3E}">
        <p14:creationId xmlns:p14="http://schemas.microsoft.com/office/powerpoint/2010/main" val="32572021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Klik for at redigere undertiteltypografien i masteren</a:t>
            </a:r>
            <a:endParaRPr lang="da-DK"/>
          </a:p>
        </p:txBody>
      </p:sp>
      <p:sp>
        <p:nvSpPr>
          <p:cNvPr id="4" name="Pladsholder til dato 3"/>
          <p:cNvSpPr>
            <a:spLocks noGrp="1"/>
          </p:cNvSpPr>
          <p:nvPr>
            <p:ph type="dt" sz="half" idx="10"/>
          </p:nvPr>
        </p:nvSpPr>
        <p:spPr/>
        <p:txBody>
          <a:bodyPr/>
          <a:lstStyle/>
          <a:p>
            <a:fld id="{C66465F3-8EEF-4660-80C4-2B4F2E20B109}" type="datetime2">
              <a:rPr lang="da-DK" smtClean="0"/>
              <a:t>5. marts 2019</a:t>
            </a:fld>
            <a:endParaRPr lang="da-DK"/>
          </a:p>
        </p:txBody>
      </p:sp>
      <p:sp>
        <p:nvSpPr>
          <p:cNvPr id="5" name="Pladsholder til sidefod 4"/>
          <p:cNvSpPr>
            <a:spLocks noGrp="1"/>
          </p:cNvSpPr>
          <p:nvPr>
            <p:ph type="ftr" sz="quarter" idx="11"/>
          </p:nvPr>
        </p:nvSpPr>
        <p:spPr/>
        <p:txBody>
          <a:bodyPr/>
          <a:lstStyle/>
          <a:p>
            <a:r>
              <a:rPr lang="nn-NO"/>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411707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D0A9EAA0-8AB8-4E0A-A1A0-7F76FCCEDEE3}" type="datetime2">
              <a:rPr lang="da-DK" smtClean="0"/>
              <a:t>5. marts 2019</a:t>
            </a:fld>
            <a:endParaRPr lang="da-DK"/>
          </a:p>
        </p:txBody>
      </p:sp>
      <p:sp>
        <p:nvSpPr>
          <p:cNvPr id="5" name="Pladsholder til sidefod 4"/>
          <p:cNvSpPr>
            <a:spLocks noGrp="1"/>
          </p:cNvSpPr>
          <p:nvPr>
            <p:ph type="ftr" sz="quarter" idx="11"/>
          </p:nvPr>
        </p:nvSpPr>
        <p:spPr/>
        <p:txBody>
          <a:bodyPr/>
          <a:lstStyle/>
          <a:p>
            <a:r>
              <a:rPr lang="nn-NO"/>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328811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D964C70F-205D-4DD2-9D7A-F7521F26E99F}" type="datetime2">
              <a:rPr lang="da-DK" smtClean="0"/>
              <a:t>5. marts 2019</a:t>
            </a:fld>
            <a:endParaRPr lang="da-DK"/>
          </a:p>
        </p:txBody>
      </p:sp>
      <p:sp>
        <p:nvSpPr>
          <p:cNvPr id="5" name="Pladsholder til sidefod 4"/>
          <p:cNvSpPr>
            <a:spLocks noGrp="1"/>
          </p:cNvSpPr>
          <p:nvPr>
            <p:ph type="ftr" sz="quarter" idx="11"/>
          </p:nvPr>
        </p:nvSpPr>
        <p:spPr/>
        <p:txBody>
          <a:bodyPr/>
          <a:lstStyle/>
          <a:p>
            <a:r>
              <a:rPr lang="nn-NO"/>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340964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3671A840-1A1B-4C16-B333-CD37024949E6}" type="datetime2">
              <a:rPr lang="da-DK" smtClean="0"/>
              <a:t>5. marts 2019</a:t>
            </a:fld>
            <a:endParaRPr lang="da-DK"/>
          </a:p>
        </p:txBody>
      </p:sp>
      <p:sp>
        <p:nvSpPr>
          <p:cNvPr id="5" name="Pladsholder til sidefod 4"/>
          <p:cNvSpPr>
            <a:spLocks noGrp="1"/>
          </p:cNvSpPr>
          <p:nvPr>
            <p:ph type="ftr" sz="quarter" idx="11"/>
          </p:nvPr>
        </p:nvSpPr>
        <p:spPr/>
        <p:txBody>
          <a:bodyPr/>
          <a:lstStyle/>
          <a:p>
            <a:r>
              <a:rPr lang="nn-NO"/>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51711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F86C9A5F-2FB0-4012-AE8B-8798213377E4}" type="datetime2">
              <a:rPr lang="da-DK" smtClean="0"/>
              <a:t>5. marts 2019</a:t>
            </a:fld>
            <a:endParaRPr lang="da-DK"/>
          </a:p>
        </p:txBody>
      </p:sp>
      <p:sp>
        <p:nvSpPr>
          <p:cNvPr id="5" name="Pladsholder til sidefod 4"/>
          <p:cNvSpPr>
            <a:spLocks noGrp="1"/>
          </p:cNvSpPr>
          <p:nvPr>
            <p:ph type="ftr" sz="quarter" idx="11"/>
          </p:nvPr>
        </p:nvSpPr>
        <p:spPr/>
        <p:txBody>
          <a:bodyPr/>
          <a:lstStyle/>
          <a:p>
            <a:r>
              <a:rPr lang="nn-NO"/>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250056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09455437-ED37-4040-B375-0526337CD8DD}" type="datetime2">
              <a:rPr lang="da-DK" smtClean="0"/>
              <a:t>5. marts 2019</a:t>
            </a:fld>
            <a:endParaRPr lang="da-DK"/>
          </a:p>
        </p:txBody>
      </p:sp>
      <p:sp>
        <p:nvSpPr>
          <p:cNvPr id="6" name="Pladsholder til sidefod 5"/>
          <p:cNvSpPr>
            <a:spLocks noGrp="1"/>
          </p:cNvSpPr>
          <p:nvPr>
            <p:ph type="ftr" sz="quarter" idx="11"/>
          </p:nvPr>
        </p:nvSpPr>
        <p:spPr/>
        <p:txBody>
          <a:bodyPr/>
          <a:lstStyle/>
          <a:p>
            <a:r>
              <a:rPr lang="nn-NO"/>
              <a:t>HEnt 5 BMG 3 -  Design</a:t>
            </a:r>
            <a:endParaRPr lang="da-DK"/>
          </a:p>
        </p:txBody>
      </p:sp>
      <p:sp>
        <p:nvSpPr>
          <p:cNvPr id="7" name="Pladsholder til diasnummer 6"/>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150731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76278738-D96A-4B2A-8411-17E82016C39B}" type="datetime2">
              <a:rPr lang="da-DK" smtClean="0"/>
              <a:t>5. marts 2019</a:t>
            </a:fld>
            <a:endParaRPr lang="da-DK"/>
          </a:p>
        </p:txBody>
      </p:sp>
      <p:sp>
        <p:nvSpPr>
          <p:cNvPr id="8" name="Pladsholder til sidefod 7"/>
          <p:cNvSpPr>
            <a:spLocks noGrp="1"/>
          </p:cNvSpPr>
          <p:nvPr>
            <p:ph type="ftr" sz="quarter" idx="11"/>
          </p:nvPr>
        </p:nvSpPr>
        <p:spPr/>
        <p:txBody>
          <a:bodyPr/>
          <a:lstStyle/>
          <a:p>
            <a:r>
              <a:rPr lang="nn-NO"/>
              <a:t>HEnt 5 BMG 3 -  Design</a:t>
            </a:r>
            <a:endParaRPr lang="da-DK"/>
          </a:p>
        </p:txBody>
      </p:sp>
      <p:sp>
        <p:nvSpPr>
          <p:cNvPr id="9" name="Pladsholder til diasnummer 8"/>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404093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dato 2"/>
          <p:cNvSpPr>
            <a:spLocks noGrp="1"/>
          </p:cNvSpPr>
          <p:nvPr>
            <p:ph type="dt" sz="half" idx="10"/>
          </p:nvPr>
        </p:nvSpPr>
        <p:spPr/>
        <p:txBody>
          <a:bodyPr/>
          <a:lstStyle/>
          <a:p>
            <a:fld id="{86F612C3-0AAA-4759-B507-43E2BF377EB6}" type="datetime2">
              <a:rPr lang="da-DK" smtClean="0"/>
              <a:t>5. marts 2019</a:t>
            </a:fld>
            <a:endParaRPr lang="da-DK"/>
          </a:p>
        </p:txBody>
      </p:sp>
      <p:sp>
        <p:nvSpPr>
          <p:cNvPr id="4" name="Pladsholder til sidefod 3"/>
          <p:cNvSpPr>
            <a:spLocks noGrp="1"/>
          </p:cNvSpPr>
          <p:nvPr>
            <p:ph type="ftr" sz="quarter" idx="11"/>
          </p:nvPr>
        </p:nvSpPr>
        <p:spPr/>
        <p:txBody>
          <a:bodyPr/>
          <a:lstStyle/>
          <a:p>
            <a:r>
              <a:rPr lang="nn-NO"/>
              <a:t>HEnt 5 BMG 3 -  Design</a:t>
            </a:r>
            <a:endParaRPr lang="da-DK"/>
          </a:p>
        </p:txBody>
      </p:sp>
      <p:sp>
        <p:nvSpPr>
          <p:cNvPr id="5" name="Pladsholder til diasnummer 4"/>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422441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3A98764-655E-4771-94E2-F9F7D892C6D0}" type="datetime2">
              <a:rPr lang="da-DK" smtClean="0"/>
              <a:t>5. marts 2019</a:t>
            </a:fld>
            <a:endParaRPr lang="da-DK"/>
          </a:p>
        </p:txBody>
      </p:sp>
      <p:sp>
        <p:nvSpPr>
          <p:cNvPr id="3" name="Pladsholder til sidefod 2"/>
          <p:cNvSpPr>
            <a:spLocks noGrp="1"/>
          </p:cNvSpPr>
          <p:nvPr>
            <p:ph type="ftr" sz="quarter" idx="11"/>
          </p:nvPr>
        </p:nvSpPr>
        <p:spPr/>
        <p:txBody>
          <a:bodyPr/>
          <a:lstStyle/>
          <a:p>
            <a:r>
              <a:rPr lang="nn-NO"/>
              <a:t>HEnt 5 BMG 3 -  Design</a:t>
            </a:r>
            <a:endParaRPr lang="da-DK"/>
          </a:p>
        </p:txBody>
      </p:sp>
      <p:sp>
        <p:nvSpPr>
          <p:cNvPr id="4" name="Pladsholder til diasnummer 3"/>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83158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7ECE1628-BDCF-4009-80A8-A147D7FAC587}" type="datetime2">
              <a:rPr lang="da-DK" smtClean="0"/>
              <a:t>5. marts 2019</a:t>
            </a:fld>
            <a:endParaRPr lang="da-DK"/>
          </a:p>
        </p:txBody>
      </p:sp>
      <p:sp>
        <p:nvSpPr>
          <p:cNvPr id="6" name="Pladsholder til sidefod 5"/>
          <p:cNvSpPr>
            <a:spLocks noGrp="1"/>
          </p:cNvSpPr>
          <p:nvPr>
            <p:ph type="ftr" sz="quarter" idx="11"/>
          </p:nvPr>
        </p:nvSpPr>
        <p:spPr/>
        <p:txBody>
          <a:bodyPr/>
          <a:lstStyle/>
          <a:p>
            <a:r>
              <a:rPr lang="nn-NO"/>
              <a:t>HEnt 5 BMG 3 -  Design</a:t>
            </a:r>
            <a:endParaRPr lang="da-DK"/>
          </a:p>
        </p:txBody>
      </p:sp>
      <p:sp>
        <p:nvSpPr>
          <p:cNvPr id="7" name="Pladsholder til diasnummer 6"/>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376553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D9CC2587-65AD-4157-8C2C-7968C2AE2D7E}" type="datetime2">
              <a:rPr lang="da-DK" smtClean="0"/>
              <a:t>5. marts 2019</a:t>
            </a:fld>
            <a:endParaRPr lang="da-DK"/>
          </a:p>
        </p:txBody>
      </p:sp>
      <p:sp>
        <p:nvSpPr>
          <p:cNvPr id="6" name="Pladsholder til sidefod 5"/>
          <p:cNvSpPr>
            <a:spLocks noGrp="1"/>
          </p:cNvSpPr>
          <p:nvPr>
            <p:ph type="ftr" sz="quarter" idx="11"/>
          </p:nvPr>
        </p:nvSpPr>
        <p:spPr/>
        <p:txBody>
          <a:bodyPr/>
          <a:lstStyle/>
          <a:p>
            <a:r>
              <a:rPr lang="nn-NO"/>
              <a:t>HEnt 5 BMG 3 -  Design</a:t>
            </a:r>
            <a:endParaRPr lang="da-DK"/>
          </a:p>
        </p:txBody>
      </p:sp>
      <p:sp>
        <p:nvSpPr>
          <p:cNvPr id="7" name="Pladsholder til diasnummer 6"/>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24214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Klik for at redigere teksttypografierne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B71A9-296F-4E2F-BEE4-EDCC742EEB39}" type="datetime2">
              <a:rPr lang="da-DK" smtClean="0"/>
              <a:t>5. marts 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n-NO"/>
              <a:t>HEnt 5 BMG 3 -  Design</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B4A2D-593B-F64C-A234-CC9F2E73A823}" type="slidenum">
              <a:rPr lang="da-DK" smtClean="0"/>
              <a:t>‹nr.›</a:t>
            </a:fld>
            <a:endParaRPr lang="da-DK"/>
          </a:p>
        </p:txBody>
      </p:sp>
    </p:spTree>
    <p:extLst>
      <p:ext uri="{BB962C8B-B14F-4D97-AF65-F5344CB8AC3E}">
        <p14:creationId xmlns:p14="http://schemas.microsoft.com/office/powerpoint/2010/main" val="3517188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ZUG9qYTJMs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70943"/>
            <a:ext cx="7772400" cy="1470025"/>
          </a:xfrm>
        </p:spPr>
        <p:txBody>
          <a:bodyPr rtlCol="0">
            <a:normAutofit fontScale="90000"/>
          </a:bodyPr>
          <a:lstStyle/>
          <a:p>
            <a:pPr>
              <a:defRPr/>
            </a:pPr>
            <a:r>
              <a:rPr lang="da-DK" dirty="0"/>
              <a:t/>
            </a:r>
            <a:br>
              <a:rPr lang="da-DK" dirty="0"/>
            </a:br>
            <a:r>
              <a:rPr lang="da-DK" dirty="0"/>
              <a:t>Humanistisk Entrepreneurship 5</a:t>
            </a:r>
            <a:br>
              <a:rPr lang="da-DK" dirty="0"/>
            </a:br>
            <a:r>
              <a:rPr lang="da-DK" dirty="0"/>
              <a:t>BMG kap. 3</a:t>
            </a:r>
            <a:br>
              <a:rPr lang="da-DK" dirty="0"/>
            </a:br>
            <a:r>
              <a:rPr lang="da-DK" dirty="0"/>
              <a:t>Design</a:t>
            </a:r>
            <a:br>
              <a:rPr lang="da-DK" dirty="0"/>
            </a:br>
            <a:endParaRPr lang="en-US" dirty="0"/>
          </a:p>
        </p:txBody>
      </p:sp>
      <p:sp>
        <p:nvSpPr>
          <p:cNvPr id="3" name="Undertitel 2"/>
          <p:cNvSpPr>
            <a:spLocks noGrp="1"/>
          </p:cNvSpPr>
          <p:nvPr>
            <p:ph type="subTitle" idx="1"/>
          </p:nvPr>
        </p:nvSpPr>
        <p:spPr>
          <a:xfrm>
            <a:off x="1371600" y="3764632"/>
            <a:ext cx="6400800" cy="1392560"/>
          </a:xfrm>
        </p:spPr>
        <p:txBody>
          <a:bodyPr rtlCol="0">
            <a:normAutofit/>
          </a:bodyPr>
          <a:lstStyle/>
          <a:p>
            <a:pPr fontAlgn="auto">
              <a:spcAft>
                <a:spcPts val="0"/>
              </a:spcAft>
              <a:buFont typeface="Arial" pitchFamily="34" charset="0"/>
              <a:buNone/>
              <a:defRPr/>
            </a:pPr>
            <a:r>
              <a:rPr lang="da-DK" dirty="0"/>
              <a:t>forår 2019</a:t>
            </a:r>
          </a:p>
          <a:p>
            <a:pPr fontAlgn="auto">
              <a:spcAft>
                <a:spcPts val="0"/>
              </a:spcAft>
              <a:buFont typeface="Arial" pitchFamily="34" charset="0"/>
              <a:buNone/>
              <a:defRPr/>
            </a:pPr>
            <a:r>
              <a:rPr lang="da-DK" dirty="0"/>
              <a:t>Pillon - KU</a:t>
            </a:r>
          </a:p>
        </p:txBody>
      </p:sp>
      <p:sp>
        <p:nvSpPr>
          <p:cNvPr id="5" name="Tekstboks 4"/>
          <p:cNvSpPr txBox="1"/>
          <p:nvPr/>
        </p:nvSpPr>
        <p:spPr>
          <a:xfrm>
            <a:off x="2532185" y="5824025"/>
            <a:ext cx="5820504" cy="369332"/>
          </a:xfrm>
          <a:prstGeom prst="rect">
            <a:avLst/>
          </a:prstGeom>
          <a:noFill/>
        </p:spPr>
        <p:txBody>
          <a:bodyPr wrap="none" rtlCol="0">
            <a:spAutoFit/>
          </a:bodyPr>
          <a:lstStyle/>
          <a:p>
            <a:r>
              <a:rPr lang="da-DK" dirty="0"/>
              <a:t>‘Designerens rolle er, at forestille sig det, der ikke eksisterer.’</a:t>
            </a:r>
          </a:p>
        </p:txBody>
      </p:sp>
    </p:spTree>
    <p:extLst>
      <p:ext uri="{BB962C8B-B14F-4D97-AF65-F5344CB8AC3E}">
        <p14:creationId xmlns:p14="http://schemas.microsoft.com/office/powerpoint/2010/main" val="258533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62961"/>
            <a:ext cx="7092280" cy="6879102"/>
          </a:xfrm>
        </p:spPr>
        <p:txBody>
          <a:bodyPr>
            <a:normAutofit lnSpcReduction="10000"/>
          </a:bodyPr>
          <a:lstStyle/>
          <a:p>
            <a:pPr>
              <a:buNone/>
            </a:pPr>
            <a:r>
              <a:rPr lang="da-DK" sz="2400" dirty="0"/>
              <a:t>143 &lt;Frembring - Syntese&gt;  </a:t>
            </a:r>
            <a:r>
              <a:rPr lang="da-DK" sz="2400" i="1" dirty="0"/>
              <a:t>&lt;Frembring - Udvælg&gt;</a:t>
            </a:r>
          </a:p>
          <a:p>
            <a:pPr>
              <a:buNone/>
            </a:pPr>
            <a:r>
              <a:rPr lang="da-DK" sz="2400" b="1" dirty="0"/>
              <a:t>Divergent</a:t>
            </a:r>
            <a:r>
              <a:rPr lang="da-DK" sz="2400" dirty="0"/>
              <a:t> og </a:t>
            </a:r>
            <a:r>
              <a:rPr lang="da-DK" sz="2400" b="1" dirty="0"/>
              <a:t>konvergent</a:t>
            </a:r>
            <a:r>
              <a:rPr lang="da-DK" sz="2400" dirty="0"/>
              <a:t> tænkning. </a:t>
            </a:r>
          </a:p>
          <a:p>
            <a:pPr>
              <a:buNone/>
            </a:pPr>
            <a:r>
              <a:rPr lang="da-DK" sz="2400" dirty="0"/>
              <a:t>Den kreative proces kan inddeles i </a:t>
            </a:r>
          </a:p>
          <a:p>
            <a:r>
              <a:rPr lang="da-DK" sz="2400" dirty="0"/>
              <a:t>forberedelse (gruppedannelse; sammensætning af forskellige kompetencer og personlighedsprofiler)</a:t>
            </a:r>
          </a:p>
          <a:p>
            <a:r>
              <a:rPr lang="da-DK" sz="2400" dirty="0"/>
              <a:t>fokus (problemstillingen) </a:t>
            </a:r>
          </a:p>
          <a:p>
            <a:r>
              <a:rPr lang="da-DK" sz="2400" dirty="0"/>
              <a:t>divergent tænkning (fri brainstorming)</a:t>
            </a:r>
          </a:p>
          <a:p>
            <a:r>
              <a:rPr lang="da-DK" sz="2400" dirty="0"/>
              <a:t>inkubation (refleksion; fra ’summen’ til ’lad os sove på det’) og </a:t>
            </a:r>
          </a:p>
          <a:p>
            <a:r>
              <a:rPr lang="da-DK" sz="2400" dirty="0"/>
              <a:t>konvergent tænkning (udvælgelse)</a:t>
            </a:r>
          </a:p>
          <a:p>
            <a:pPr marL="0" indent="0">
              <a:buNone/>
            </a:pPr>
            <a:r>
              <a:rPr lang="da-DK" sz="2400" dirty="0"/>
              <a:t>Vær bevidst og enige om, i hvilken fase gruppen befinder sig!</a:t>
            </a:r>
          </a:p>
          <a:p>
            <a:pPr>
              <a:buNone/>
            </a:pPr>
            <a:endParaRPr lang="da-DK" sz="2400" dirty="0"/>
          </a:p>
          <a:p>
            <a:pPr>
              <a:buNone/>
            </a:pPr>
            <a:r>
              <a:rPr lang="da-DK" sz="2400" dirty="0"/>
              <a:t>Kommentér udsagt om ”at vi må ignorere status quo … så vi virkelig kan frembringe nye idéer”</a:t>
            </a:r>
          </a:p>
          <a:p>
            <a:r>
              <a:rPr lang="da-DK" sz="2400" i="1" dirty="0"/>
              <a:t>For at forny noget, skal man kende status quo, ellers  risikerer vi at opfinde den dybe tallerken. Beskriv - analysér - innovér</a:t>
            </a:r>
          </a:p>
          <a:p>
            <a:pPr>
              <a:buNone/>
            </a:pPr>
            <a:endParaRPr lang="da-DK" sz="2400" dirty="0"/>
          </a:p>
          <a:p>
            <a:pPr>
              <a:buNone/>
            </a:pPr>
            <a:endParaRPr lang="da-DK" sz="2400" dirty="0"/>
          </a:p>
        </p:txBody>
      </p:sp>
      <p:sp>
        <p:nvSpPr>
          <p:cNvPr id="5" name="Pladsholder til dato 4"/>
          <p:cNvSpPr>
            <a:spLocks noGrp="1"/>
          </p:cNvSpPr>
          <p:nvPr>
            <p:ph type="dt" sz="half" idx="10"/>
          </p:nvPr>
        </p:nvSpPr>
        <p:spPr/>
        <p:txBody>
          <a:bodyPr/>
          <a:lstStyle/>
          <a:p>
            <a:fld id="{4A421965-0CD6-4D7E-BB2B-FD531D8BAB43}"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10</a:t>
            </a:fld>
            <a:endParaRPr lang="en-US" dirty="0"/>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11" name="Rektangel 10"/>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solidFill>
                  <a:srgbClr val="FF0000"/>
                </a:solidFill>
              </a:rPr>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110229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a:t>I hvilken af lærredets 9 byggesten hører innovation hjemme? </a:t>
            </a:r>
          </a:p>
          <a:p>
            <a:pPr>
              <a:buNone/>
            </a:pPr>
            <a:r>
              <a:rPr lang="da-DK" sz="2400" dirty="0"/>
              <a:t>Kommentarer til inddeling i 5 kategorier på siderne 144-145:</a:t>
            </a:r>
          </a:p>
          <a:p>
            <a:r>
              <a:rPr lang="da-DK" sz="2400" dirty="0"/>
              <a:t>Epicentret kan udspringe fra alle 9 byggesten og medfører oftest innovation af andre elementer. Ny salgskanal, kan kræve ny nøgleressourcer, muliggøre nye indtægtskilder, osv. (Brugsen/</a:t>
            </a:r>
            <a:r>
              <a:rPr lang="da-DK" sz="2400" dirty="0" err="1"/>
              <a:t>Dagli</a:t>
            </a:r>
            <a:r>
              <a:rPr lang="da-DK" sz="2400" dirty="0"/>
              <a:t>’)</a:t>
            </a:r>
          </a:p>
          <a:p>
            <a:r>
              <a:rPr lang="da-DK" sz="2400" dirty="0"/>
              <a:t>Ressourcedrevet innovation kan f. eks. udspringe af nye maskiner (NR), nye medarbejderes kompetencer (NA) eller nye partnere, hvilke er selvstændige byggesten. </a:t>
            </a:r>
          </a:p>
          <a:p>
            <a:r>
              <a:rPr lang="da-DK" sz="2400" dirty="0"/>
              <a:t>Kundedrevet innovation er ikke det samme som innovation via distribution (K) eller kommunikation (K-KR)</a:t>
            </a:r>
          </a:p>
        </p:txBody>
      </p:sp>
      <p:sp>
        <p:nvSpPr>
          <p:cNvPr id="5" name="Pladsholder til dato 4"/>
          <p:cNvSpPr>
            <a:spLocks noGrp="1"/>
          </p:cNvSpPr>
          <p:nvPr>
            <p:ph type="dt" sz="half" idx="10"/>
          </p:nvPr>
        </p:nvSpPr>
        <p:spPr/>
        <p:txBody>
          <a:bodyPr/>
          <a:lstStyle/>
          <a:p>
            <a:fld id="{5573BCDA-14A8-453E-B267-AD128C5AB2BA}"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11</a:t>
            </a:fld>
            <a:endParaRPr lang="en-US" dirty="0"/>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solidFill>
                  <a:srgbClr val="FF0000"/>
                </a:solidFill>
              </a:rPr>
              <a:t>Epicentre</a:t>
            </a:r>
          </a:p>
          <a:p>
            <a:pPr marL="285750" indent="-285750">
              <a:buFont typeface="Arial"/>
              <a:buChar char="•"/>
            </a:pPr>
            <a:r>
              <a:rPr lang="da-DK" dirty="0"/>
              <a:t>Processen</a:t>
            </a:r>
            <a:endParaRPr lang="da-DK" dirty="0">
              <a:solidFill>
                <a:srgbClr val="FF0000"/>
              </a:solidFill>
            </a:endParaRP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337283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a:t>Sammenlign den kreative proces slide nr. 10 med Idéskabelsesprocessen side 148</a:t>
            </a:r>
          </a:p>
          <a:p>
            <a:pPr>
              <a:buNone/>
            </a:pPr>
            <a:endParaRPr lang="da-DK" sz="2400" dirty="0"/>
          </a:p>
        </p:txBody>
      </p:sp>
      <p:sp>
        <p:nvSpPr>
          <p:cNvPr id="5" name="Pladsholder til dato 4"/>
          <p:cNvSpPr>
            <a:spLocks noGrp="1"/>
          </p:cNvSpPr>
          <p:nvPr>
            <p:ph type="dt" sz="half" idx="10"/>
          </p:nvPr>
        </p:nvSpPr>
        <p:spPr/>
        <p:txBody>
          <a:bodyPr/>
          <a:lstStyle/>
          <a:p>
            <a:fld id="{98D10623-638E-493F-BE4A-597A570697B6}"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12</a:t>
            </a:fld>
            <a:endParaRPr lang="en-US" dirty="0"/>
          </a:p>
        </p:txBody>
      </p:sp>
      <p:sp>
        <p:nvSpPr>
          <p:cNvPr id="7" name="Pladsholder til sidefod 6"/>
          <p:cNvSpPr>
            <a:spLocks noGrp="1"/>
          </p:cNvSpPr>
          <p:nvPr>
            <p:ph type="ftr" sz="quarter" idx="11"/>
          </p:nvPr>
        </p:nvSpPr>
        <p:spPr/>
        <p:txBody>
          <a:bodyPr/>
          <a:lstStyle/>
          <a:p>
            <a:r>
              <a:rPr lang="nn-NO"/>
              <a:t>HEnt 5 BMG 3 -  Design</a:t>
            </a:r>
            <a:endParaRPr lang="en-US" dirty="0"/>
          </a:p>
        </p:txBody>
      </p:sp>
      <p:graphicFrame>
        <p:nvGraphicFramePr>
          <p:cNvPr id="9" name="Tabel 8"/>
          <p:cNvGraphicFramePr>
            <a:graphicFrameLocks noGrp="1"/>
          </p:cNvGraphicFramePr>
          <p:nvPr>
            <p:extLst>
              <p:ext uri="{D42A27DB-BD31-4B8C-83A1-F6EECF244321}">
                <p14:modId xmlns:p14="http://schemas.microsoft.com/office/powerpoint/2010/main" val="1095100748"/>
              </p:ext>
            </p:extLst>
          </p:nvPr>
        </p:nvGraphicFramePr>
        <p:xfrm>
          <a:off x="2059220" y="1388110"/>
          <a:ext cx="6833260" cy="5303520"/>
        </p:xfrm>
        <a:graphic>
          <a:graphicData uri="http://schemas.openxmlformats.org/drawingml/2006/table">
            <a:tbl>
              <a:tblPr>
                <a:tableStyleId>{5C22544A-7EE6-4342-B048-85BDC9FD1C3A}</a:tableStyleId>
              </a:tblPr>
              <a:tblGrid>
                <a:gridCol w="3416630">
                  <a:extLst>
                    <a:ext uri="{9D8B030D-6E8A-4147-A177-3AD203B41FA5}">
                      <a16:colId xmlns:a16="http://schemas.microsoft.com/office/drawing/2014/main" xmlns="" val="20000"/>
                    </a:ext>
                  </a:extLst>
                </a:gridCol>
                <a:gridCol w="3416630">
                  <a:extLst>
                    <a:ext uri="{9D8B030D-6E8A-4147-A177-3AD203B41FA5}">
                      <a16:colId xmlns:a16="http://schemas.microsoft.com/office/drawing/2014/main" xmlns="" val="20001"/>
                    </a:ext>
                  </a:extLst>
                </a:gridCol>
              </a:tblGrid>
              <a:tr h="4834988">
                <a:tc>
                  <a:txBody>
                    <a:bodyPr/>
                    <a:lstStyle/>
                    <a:p>
                      <a:r>
                        <a:rPr lang="da-DK" sz="2400" dirty="0"/>
                        <a:t>Forberedelse </a:t>
                      </a:r>
                    </a:p>
                    <a:p>
                      <a:r>
                        <a:rPr lang="da-DK" sz="1800" dirty="0"/>
                        <a:t>(gruppedannelse; sammensætning af forskellige kompetencer og personlighedsprofiler)</a:t>
                      </a:r>
                    </a:p>
                    <a:p>
                      <a:r>
                        <a:rPr lang="da-DK" sz="2400" dirty="0"/>
                        <a:t>Fokus </a:t>
                      </a:r>
                    </a:p>
                    <a:p>
                      <a:r>
                        <a:rPr lang="da-DK" sz="1600" dirty="0"/>
                        <a:t>(problemstillingen og/eller problemformuleringen)  </a:t>
                      </a:r>
                    </a:p>
                    <a:p>
                      <a:r>
                        <a:rPr lang="da-DK" sz="2400" dirty="0"/>
                        <a:t>Divergent tænkning </a:t>
                      </a:r>
                    </a:p>
                    <a:p>
                      <a:r>
                        <a:rPr lang="da-DK" sz="1600" dirty="0"/>
                        <a:t>(fri brainstorming)</a:t>
                      </a:r>
                    </a:p>
                    <a:p>
                      <a:r>
                        <a:rPr lang="da-DK" sz="2400" dirty="0"/>
                        <a:t>Inkubation </a:t>
                      </a:r>
                    </a:p>
                    <a:p>
                      <a:r>
                        <a:rPr lang="da-DK" sz="1600" dirty="0"/>
                        <a:t>(refleksion; fra ’summen’ til ’lad os sove på det’) </a:t>
                      </a:r>
                    </a:p>
                    <a:p>
                      <a:r>
                        <a:rPr lang="da-DK" sz="2400" dirty="0"/>
                        <a:t>Konvergent tænkning </a:t>
                      </a:r>
                      <a:r>
                        <a:rPr lang="da-DK" sz="1600" dirty="0"/>
                        <a:t>(udvælgelse)</a:t>
                      </a:r>
                    </a:p>
                    <a:p>
                      <a:endParaRPr lang="da-DK" sz="1600" dirty="0"/>
                    </a:p>
                    <a:p>
                      <a:r>
                        <a:rPr lang="da-DK" sz="1600" dirty="0"/>
                        <a:t>Efter udvælgelse er prototypering det næste skridt</a:t>
                      </a:r>
                    </a:p>
                    <a:p>
                      <a:endParaRPr lang="da-DK" sz="2400" dirty="0"/>
                    </a:p>
                  </a:txBody>
                  <a:tcPr/>
                </a:tc>
                <a:tc>
                  <a:txBody>
                    <a:bodyPr/>
                    <a:lstStyle/>
                    <a:p>
                      <a:r>
                        <a:rPr lang="da-DK" sz="2400" dirty="0"/>
                        <a:t>Teamsammensætning</a:t>
                      </a:r>
                    </a:p>
                    <a:p>
                      <a:endParaRPr lang="da-DK" sz="1600" dirty="0"/>
                    </a:p>
                    <a:p>
                      <a:endParaRPr lang="da-DK" sz="1600" dirty="0"/>
                    </a:p>
                    <a:p>
                      <a:endParaRPr lang="da-DK" sz="1600" dirty="0"/>
                    </a:p>
                    <a:p>
                      <a:endParaRPr lang="da-DK" sz="2400" dirty="0"/>
                    </a:p>
                    <a:p>
                      <a:r>
                        <a:rPr lang="da-DK" sz="2400" dirty="0"/>
                        <a:t>Fordybelse</a:t>
                      </a:r>
                    </a:p>
                    <a:p>
                      <a:endParaRPr lang="da-DK" sz="1600" dirty="0"/>
                    </a:p>
                    <a:p>
                      <a:endParaRPr lang="da-DK" sz="1600" dirty="0"/>
                    </a:p>
                    <a:p>
                      <a:r>
                        <a:rPr lang="da-DK" sz="2400" dirty="0"/>
                        <a:t>Udvidelse</a:t>
                      </a:r>
                    </a:p>
                    <a:p>
                      <a:endParaRPr lang="da-DK" sz="1600" dirty="0"/>
                    </a:p>
                    <a:p>
                      <a:endParaRPr lang="da-DK" sz="2400" dirty="0"/>
                    </a:p>
                    <a:p>
                      <a:endParaRPr lang="da-DK" sz="1600" dirty="0"/>
                    </a:p>
                    <a:p>
                      <a:r>
                        <a:rPr lang="da-DK" sz="2400" dirty="0"/>
                        <a:t>Udvælgelse af kriterier og </a:t>
                      </a:r>
                    </a:p>
                    <a:p>
                      <a:endParaRPr lang="da-DK" sz="2400" u="none" dirty="0"/>
                    </a:p>
                    <a:p>
                      <a:r>
                        <a:rPr lang="da-DK" sz="2400" u="none" dirty="0"/>
                        <a:t>U</a:t>
                      </a:r>
                      <a:r>
                        <a:rPr lang="da-DK" sz="2400" dirty="0"/>
                        <a:t>darbejdelse af prototyper</a:t>
                      </a:r>
                    </a:p>
                  </a:txBody>
                  <a:tcPr/>
                </a:tc>
                <a:extLst>
                  <a:ext uri="{0D108BD9-81ED-4DB2-BD59-A6C34878D82A}">
                    <a16:rowId xmlns:a16="http://schemas.microsoft.com/office/drawing/2014/main" xmlns="" val="10000"/>
                  </a:ext>
                </a:extLst>
              </a:tr>
            </a:tbl>
          </a:graphicData>
        </a:graphic>
      </p:graphicFrame>
      <p:sp>
        <p:nvSpPr>
          <p:cNvPr id="11" name="Rektangel 10"/>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solidFill>
                  <a:srgbClr val="FF0000"/>
                </a:solidFill>
              </a:rPr>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21914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fontScale="92500" lnSpcReduction="10000"/>
          </a:bodyPr>
          <a:lstStyle/>
          <a:p>
            <a:pPr>
              <a:buNone/>
            </a:pPr>
            <a:r>
              <a:rPr lang="da-DK" sz="2400" dirty="0"/>
              <a:t>Sammensatte teams</a:t>
            </a:r>
          </a:p>
          <a:p>
            <a:pPr>
              <a:buNone/>
            </a:pPr>
            <a:endParaRPr lang="da-DK" sz="2400" dirty="0"/>
          </a:p>
          <a:p>
            <a:pPr>
              <a:buNone/>
            </a:pPr>
            <a:r>
              <a:rPr lang="da-DK" sz="2400" dirty="0"/>
              <a:t>Kommentér de krav der stilles til det mangfoldige innovationsteam på side 149</a:t>
            </a:r>
          </a:p>
          <a:p>
            <a:pPr>
              <a:buNone/>
            </a:pPr>
            <a:r>
              <a:rPr lang="da-DK" sz="2400" dirty="0"/>
              <a:t>Hvilken rolle kan kulturel baggrund (alder) spille for en skateboardproducent (burgerkæde)?</a:t>
            </a:r>
          </a:p>
          <a:p>
            <a:r>
              <a:rPr lang="da-DK" sz="2400" dirty="0"/>
              <a:t>Kan være irrelevant for forretningskonceptet eller kundesegmentet</a:t>
            </a:r>
          </a:p>
          <a:p>
            <a:endParaRPr lang="da-DK" sz="2400" dirty="0"/>
          </a:p>
          <a:p>
            <a:pPr>
              <a:buNone/>
            </a:pPr>
            <a:r>
              <a:rPr lang="da-DK" sz="2400" dirty="0"/>
              <a:t>Det er ikke altid muligt at sammensætte teams der dækker alle relevante kompetencer. Et nyttigt supplerende indfaldsvinkel er at blande persontyper optimalt. Se </a:t>
            </a:r>
            <a:r>
              <a:rPr lang="da-DK" sz="2400" dirty="0" err="1"/>
              <a:t>Belbin</a:t>
            </a:r>
            <a:r>
              <a:rPr lang="da-DK" sz="2400" dirty="0"/>
              <a:t>, Myers-</a:t>
            </a:r>
            <a:r>
              <a:rPr lang="da-DK" sz="2400" dirty="0" err="1"/>
              <a:t>Briggs</a:t>
            </a:r>
            <a:r>
              <a:rPr lang="da-DK" sz="2400" dirty="0"/>
              <a:t> eller Farvekoderne fra PowerPoint 2.</a:t>
            </a:r>
          </a:p>
          <a:p>
            <a:pPr>
              <a:buNone/>
            </a:pPr>
            <a:endParaRPr lang="da-DK" sz="2400" dirty="0"/>
          </a:p>
          <a:p>
            <a:pPr>
              <a:buNone/>
            </a:pPr>
            <a:r>
              <a:rPr lang="da-DK" sz="2400" dirty="0"/>
              <a:t> </a:t>
            </a:r>
          </a:p>
          <a:p>
            <a:pPr>
              <a:buNone/>
            </a:pPr>
            <a:endParaRPr lang="da-DK" sz="2400" dirty="0"/>
          </a:p>
          <a:p>
            <a:pPr>
              <a:buNone/>
            </a:pPr>
            <a:endParaRPr lang="da-DK" sz="2400" dirty="0"/>
          </a:p>
        </p:txBody>
      </p:sp>
      <p:sp>
        <p:nvSpPr>
          <p:cNvPr id="5" name="Pladsholder til dato 4"/>
          <p:cNvSpPr>
            <a:spLocks noGrp="1"/>
          </p:cNvSpPr>
          <p:nvPr>
            <p:ph type="dt" sz="half" idx="10"/>
          </p:nvPr>
        </p:nvSpPr>
        <p:spPr/>
        <p:txBody>
          <a:bodyPr/>
          <a:lstStyle/>
          <a:p>
            <a:fld id="{83A22D85-CC4C-4691-8742-516F3504BBE2}"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13</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a:t>Processen</a:t>
            </a:r>
          </a:p>
          <a:p>
            <a:pPr marL="285750" indent="-285750">
              <a:buFont typeface="Arial"/>
              <a:buChar char="•"/>
            </a:pPr>
            <a:r>
              <a:rPr lang="da-DK">
                <a:solidFill>
                  <a:srgbClr val="FF0000"/>
                </a:solidFill>
              </a:rPr>
              <a:t>Teams</a:t>
            </a:r>
            <a:endParaRPr lang="da-DK" dirty="0">
              <a:solidFill>
                <a:srgbClr val="FF0000"/>
              </a:solidFill>
            </a:endParaRP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418488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dato 4"/>
          <p:cNvSpPr>
            <a:spLocks noGrp="1"/>
          </p:cNvSpPr>
          <p:nvPr>
            <p:ph type="dt" sz="half" idx="10"/>
          </p:nvPr>
        </p:nvSpPr>
        <p:spPr/>
        <p:txBody>
          <a:bodyPr/>
          <a:lstStyle/>
          <a:p>
            <a:fld id="{6D0D55EE-DB16-4E17-B4D8-3B2256DF2C50}"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14</a:t>
            </a:fld>
            <a:endParaRPr lang="en-US"/>
          </a:p>
        </p:txBody>
      </p:sp>
      <p:sp>
        <p:nvSpPr>
          <p:cNvPr id="7" name="Pladsholder til sidefod 6"/>
          <p:cNvSpPr>
            <a:spLocks noGrp="1"/>
          </p:cNvSpPr>
          <p:nvPr>
            <p:ph type="ftr" sz="quarter" idx="11"/>
          </p:nvPr>
        </p:nvSpPr>
        <p:spPr/>
        <p:txBody>
          <a:bodyPr/>
          <a:lstStyle/>
          <a:p>
            <a:r>
              <a:rPr lang="en-US"/>
              <a:t>18 HEnt 2 BMG 1 - Forretningsmodellærredet</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1147" y="1700808"/>
            <a:ext cx="7307163" cy="3011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ktangel 7">
            <a:extLst>
              <a:ext uri="{FF2B5EF4-FFF2-40B4-BE49-F238E27FC236}">
                <a16:creationId xmlns:a16="http://schemas.microsoft.com/office/drawing/2014/main" xmlns="" id="{8CBB9E2B-AF72-4B31-8890-4614E3EE1FEA}"/>
              </a:ext>
            </a:extLst>
          </p:cNvPr>
          <p:cNvSpPr/>
          <p:nvPr/>
        </p:nvSpPr>
        <p:spPr>
          <a:xfrm>
            <a:off x="22995" y="1628800"/>
            <a:ext cx="1568152" cy="3323987"/>
          </a:xfrm>
          <a:prstGeom prst="rect">
            <a:avLst/>
          </a:prstGeom>
        </p:spPr>
        <p:txBody>
          <a:bodyPr wrap="square">
            <a:spAutoFit/>
          </a:bodyPr>
          <a:lstStyle/>
          <a:p>
            <a:r>
              <a:rPr lang="da-DK" sz="1400" dirty="0" err="1">
                <a:cs typeface="Times New Roman"/>
              </a:rPr>
              <a:t>Canvas</a:t>
            </a:r>
            <a:r>
              <a:rPr lang="da-DK" sz="1400" dirty="0">
                <a:cs typeface="Times New Roman"/>
              </a:rPr>
              <a:t> modellen</a:t>
            </a:r>
          </a:p>
          <a:p>
            <a:r>
              <a:rPr lang="da-DK" sz="1400" dirty="0">
                <a:cs typeface="Times New Roman"/>
              </a:rPr>
              <a:t>Værditilbud</a:t>
            </a:r>
          </a:p>
          <a:p>
            <a:r>
              <a:rPr lang="da-DK" sz="1400" dirty="0">
                <a:ea typeface="Calibri"/>
                <a:cs typeface="Times New Roman"/>
              </a:rPr>
              <a:t>Kundesegmenter</a:t>
            </a:r>
            <a:endParaRPr lang="da-DK" sz="1400" dirty="0">
              <a:cs typeface="Times New Roman"/>
            </a:endParaRPr>
          </a:p>
          <a:p>
            <a:r>
              <a:rPr lang="da-DK" sz="1400" dirty="0">
                <a:cs typeface="Times New Roman"/>
              </a:rPr>
              <a:t>Kanaler</a:t>
            </a:r>
          </a:p>
          <a:p>
            <a:r>
              <a:rPr lang="da-DK" sz="1400" dirty="0">
                <a:cs typeface="Times New Roman"/>
              </a:rPr>
              <a:t>Kunderelationer</a:t>
            </a:r>
          </a:p>
          <a:p>
            <a:r>
              <a:rPr lang="da-DK" sz="1400" dirty="0">
                <a:cs typeface="Times New Roman"/>
              </a:rPr>
              <a:t>Indtægtsstrømme</a:t>
            </a:r>
          </a:p>
          <a:p>
            <a:r>
              <a:rPr lang="da-DK" sz="1400" dirty="0">
                <a:cs typeface="Times New Roman"/>
              </a:rPr>
              <a:t>Nøgleressourcer</a:t>
            </a:r>
          </a:p>
          <a:p>
            <a:r>
              <a:rPr lang="da-DK" sz="1400" dirty="0">
                <a:cs typeface="Times New Roman"/>
              </a:rPr>
              <a:t>Nøgleaktiviteter</a:t>
            </a:r>
          </a:p>
          <a:p>
            <a:r>
              <a:rPr lang="da-DK" sz="1400" dirty="0">
                <a:cs typeface="Times New Roman"/>
              </a:rPr>
              <a:t>Omkostnings-struktur</a:t>
            </a:r>
          </a:p>
          <a:p>
            <a:r>
              <a:rPr lang="da-DK" sz="1400" dirty="0">
                <a:cs typeface="Times New Roman"/>
              </a:rPr>
              <a:t>Nøglepartner</a:t>
            </a:r>
          </a:p>
          <a:p>
            <a:r>
              <a:rPr lang="da-DK" sz="1400" dirty="0">
                <a:solidFill>
                  <a:srgbClr val="FF0000"/>
                </a:solidFill>
                <a:cs typeface="Times New Roman"/>
              </a:rPr>
              <a:t>Kreative grupper</a:t>
            </a:r>
          </a:p>
          <a:p>
            <a:r>
              <a:rPr lang="da-DK" sz="1400" dirty="0"/>
              <a:t>Forretningsmodel-lærredet i praksis</a:t>
            </a:r>
          </a:p>
          <a:p>
            <a:endParaRPr lang="da-DK" sz="1400" dirty="0"/>
          </a:p>
        </p:txBody>
      </p:sp>
    </p:spTree>
    <p:extLst>
      <p:ext uri="{BB962C8B-B14F-4D97-AF65-F5344CB8AC3E}">
        <p14:creationId xmlns:p14="http://schemas.microsoft.com/office/powerpoint/2010/main" val="1437135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Gruppeopgaver</a:t>
            </a:r>
          </a:p>
          <a:p>
            <a:pPr>
              <a:buNone/>
            </a:pPr>
            <a:r>
              <a:rPr lang="da-DK" sz="2400" i="1" dirty="0"/>
              <a:t>Lav en empatikort over din idealkunde (eller B2B-kunde)</a:t>
            </a:r>
          </a:p>
          <a:p>
            <a:pPr>
              <a:buNone/>
            </a:pPr>
            <a:endParaRPr lang="da-DK" sz="2400" dirty="0"/>
          </a:p>
          <a:p>
            <a:pPr>
              <a:buNone/>
            </a:pPr>
            <a:endParaRPr lang="da-DK" sz="2400" dirty="0"/>
          </a:p>
        </p:txBody>
      </p:sp>
      <p:sp>
        <p:nvSpPr>
          <p:cNvPr id="5" name="Pladsholder til dato 4"/>
          <p:cNvSpPr>
            <a:spLocks noGrp="1"/>
          </p:cNvSpPr>
          <p:nvPr>
            <p:ph type="dt" sz="half" idx="10"/>
          </p:nvPr>
        </p:nvSpPr>
        <p:spPr/>
        <p:txBody>
          <a:bodyPr/>
          <a:lstStyle/>
          <a:p>
            <a:fld id="{EFCF8450-7146-482A-88A6-15E6A012E9AE}" type="datetime2">
              <a:rPr lang="da-DK" smtClean="0"/>
              <a:t>5. marts 2019</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15</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solidFill>
                  <a:srgbClr val="FF0000"/>
                </a:solidFill>
              </a:rPr>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3271549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Gruppeopgaver</a:t>
            </a:r>
          </a:p>
          <a:p>
            <a:pPr>
              <a:buNone/>
            </a:pPr>
            <a:r>
              <a:rPr lang="da-DK" sz="2400" i="1" dirty="0"/>
              <a:t>Lav en empatikort over din idealkunde (eller B2B-kunde)</a:t>
            </a:r>
          </a:p>
          <a:p>
            <a:pPr>
              <a:buNone/>
            </a:pPr>
            <a:r>
              <a:rPr lang="da-DK" sz="2400" i="1" dirty="0"/>
              <a:t>Hvilken epicenter bruger jeres virksomheds /branche typisk til generering af innovation? Udpeg ét alternativt epicenter og skitsér hvilken indflydelse innovation af dette element vil have på forretningsmodellærredet.</a:t>
            </a:r>
          </a:p>
          <a:p>
            <a:pPr>
              <a:buNone/>
            </a:pPr>
            <a:endParaRPr lang="da-DK" sz="2400" dirty="0"/>
          </a:p>
          <a:p>
            <a:pPr>
              <a:buNone/>
            </a:pPr>
            <a:endParaRPr lang="da-DK" sz="2400" dirty="0"/>
          </a:p>
        </p:txBody>
      </p:sp>
      <p:sp>
        <p:nvSpPr>
          <p:cNvPr id="5" name="Pladsholder til dato 4"/>
          <p:cNvSpPr>
            <a:spLocks noGrp="1"/>
          </p:cNvSpPr>
          <p:nvPr>
            <p:ph type="dt" sz="half" idx="10"/>
          </p:nvPr>
        </p:nvSpPr>
        <p:spPr/>
        <p:txBody>
          <a:bodyPr/>
          <a:lstStyle/>
          <a:p>
            <a:fld id="{FCF12EF4-BD59-490E-BD17-B86140619091}" type="datetime2">
              <a:rPr lang="da-DK" smtClean="0"/>
              <a:t>5. marts 2019</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16</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solidFill>
                  <a:srgbClr val="FF0000"/>
                </a:solidFill>
              </a:rPr>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3717670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Gruppeopgaver</a:t>
            </a:r>
          </a:p>
          <a:p>
            <a:pPr>
              <a:buNone/>
            </a:pPr>
            <a:r>
              <a:rPr lang="da-DK" sz="2400" i="1" dirty="0"/>
              <a:t>Lav en empatikort over din idealkunde (eller B2B-kunde)</a:t>
            </a:r>
          </a:p>
          <a:p>
            <a:pPr>
              <a:buNone/>
            </a:pPr>
            <a:r>
              <a:rPr lang="da-DK" sz="2400" i="1" dirty="0"/>
              <a:t>Hvilken epicenter bruger jeres virksomhed/branche typisk til generering af innovation? Udpeg ét alternativt epicenter og skitsér hvilken indflydelse innovation af dette element vil have på forretningsmodellærredet.</a:t>
            </a:r>
          </a:p>
          <a:p>
            <a:pPr>
              <a:buNone/>
            </a:pPr>
            <a:r>
              <a:rPr lang="da-DK" sz="2400" i="1" dirty="0"/>
              <a:t>Bliv enige om to ‘hvad nu hvis’ spørgsmål til jeres virksomhed og brug De </a:t>
            </a:r>
            <a:r>
              <a:rPr lang="da-DK" sz="2400" i="1" dirty="0" err="1"/>
              <a:t>Bonos</a:t>
            </a:r>
            <a:r>
              <a:rPr lang="da-DK" sz="2400" i="1" dirty="0"/>
              <a:t> seks hatte til at videreudvikle idéen</a:t>
            </a:r>
          </a:p>
          <a:p>
            <a:pPr>
              <a:buNone/>
            </a:pPr>
            <a:r>
              <a:rPr lang="da-DK" sz="2400" i="1" dirty="0"/>
              <a:t> </a:t>
            </a:r>
          </a:p>
          <a:p>
            <a:pPr>
              <a:buNone/>
            </a:pPr>
            <a:endParaRPr lang="da-DK" sz="2400" dirty="0"/>
          </a:p>
          <a:p>
            <a:pPr>
              <a:buNone/>
            </a:pPr>
            <a:endParaRPr lang="da-DK" sz="2400" dirty="0"/>
          </a:p>
        </p:txBody>
      </p:sp>
      <p:sp>
        <p:nvSpPr>
          <p:cNvPr id="5" name="Pladsholder til dato 4"/>
          <p:cNvSpPr>
            <a:spLocks noGrp="1"/>
          </p:cNvSpPr>
          <p:nvPr>
            <p:ph type="dt" sz="half" idx="10"/>
          </p:nvPr>
        </p:nvSpPr>
        <p:spPr/>
        <p:txBody>
          <a:bodyPr/>
          <a:lstStyle/>
          <a:p>
            <a:fld id="{04B371E4-5F24-493C-B691-83A5A04B0885}" type="datetime2">
              <a:rPr lang="da-DK" smtClean="0"/>
              <a:t>5. marts 2019</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17</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solidFill>
                  <a:srgbClr val="FF0000"/>
                </a:solidFill>
              </a:rPr>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2870652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Gruppeopgaver</a:t>
            </a:r>
          </a:p>
          <a:p>
            <a:pPr>
              <a:buNone/>
            </a:pPr>
            <a:r>
              <a:rPr lang="da-DK" sz="2400" i="1" dirty="0"/>
              <a:t>Lav en empatikort over din idealkunde (eller B2B-kunde)</a:t>
            </a:r>
          </a:p>
          <a:p>
            <a:pPr>
              <a:buNone/>
            </a:pPr>
            <a:r>
              <a:rPr lang="da-DK" sz="2400" i="1" dirty="0"/>
              <a:t>Hvilken epicenter bruger jeres virksomhed/branche typisk til generering af innovation? Udpeg ét alternativt epicenter og skitsér hvilken indflydelse innovation af dette element vil have på forretningsmodellærredet.</a:t>
            </a:r>
          </a:p>
          <a:p>
            <a:pPr>
              <a:buNone/>
            </a:pPr>
            <a:r>
              <a:rPr lang="da-DK" sz="2400" i="1" dirty="0"/>
              <a:t>Bliv enige om to ‘hvad nu hvis’ spørgsmål til jeres virksomhed og brug De </a:t>
            </a:r>
            <a:r>
              <a:rPr lang="da-DK" sz="2400" i="1" dirty="0" err="1"/>
              <a:t>Bonos</a:t>
            </a:r>
            <a:r>
              <a:rPr lang="da-DK" sz="2400" i="1" dirty="0"/>
              <a:t> seks hatte til at videreudvikle idéen</a:t>
            </a:r>
          </a:p>
          <a:p>
            <a:pPr>
              <a:buNone/>
            </a:pPr>
            <a:r>
              <a:rPr lang="da-DK" sz="2400" i="1" dirty="0"/>
              <a:t>Visualisér forretningsidéen ved hjælp af BMG lærredet, beskriv de enkelte elementer med tegninger og stikord på Post-</a:t>
            </a:r>
            <a:r>
              <a:rPr lang="da-DK" sz="2400" i="1" dirty="0" err="1"/>
              <a:t>its</a:t>
            </a:r>
            <a:r>
              <a:rPr lang="da-DK" sz="2400" i="1" dirty="0"/>
              <a:t>. </a:t>
            </a:r>
          </a:p>
          <a:p>
            <a:pPr>
              <a:buNone/>
            </a:pPr>
            <a:endParaRPr lang="da-DK" sz="2400" dirty="0"/>
          </a:p>
          <a:p>
            <a:pPr>
              <a:buNone/>
            </a:pPr>
            <a:endParaRPr lang="da-DK" sz="2400" dirty="0"/>
          </a:p>
        </p:txBody>
      </p:sp>
      <p:sp>
        <p:nvSpPr>
          <p:cNvPr id="5" name="Pladsholder til dato 4"/>
          <p:cNvSpPr>
            <a:spLocks noGrp="1"/>
          </p:cNvSpPr>
          <p:nvPr>
            <p:ph type="dt" sz="half" idx="10"/>
          </p:nvPr>
        </p:nvSpPr>
        <p:spPr/>
        <p:txBody>
          <a:bodyPr/>
          <a:lstStyle/>
          <a:p>
            <a:fld id="{02EC57DB-C35F-4170-B68B-1B0D4CF934C4}" type="datetime2">
              <a:rPr lang="da-DK" smtClean="0"/>
              <a:t>5. marts 2019</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18</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solidFill>
                  <a:srgbClr val="FF0000"/>
                </a:solidFill>
              </a:rPr>
              <a:t>Visuel tænkning</a:t>
            </a:r>
          </a:p>
          <a:p>
            <a:r>
              <a:rPr lang="da-DK" dirty="0"/>
              <a:t>Prototyper</a:t>
            </a:r>
          </a:p>
          <a:p>
            <a:r>
              <a:rPr lang="da-DK" dirty="0" err="1"/>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722976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Skitsér 3 forskellige prototyper på forretningsmodeller til et rejsebureau for KU-studerende eller til en virksomhed efter eget valg.</a:t>
            </a:r>
          </a:p>
          <a:p>
            <a:pPr>
              <a:buNone/>
            </a:pPr>
            <a:endParaRPr lang="da-DK" sz="2400" i="1" dirty="0"/>
          </a:p>
        </p:txBody>
      </p:sp>
      <p:sp>
        <p:nvSpPr>
          <p:cNvPr id="5" name="Pladsholder til dato 4"/>
          <p:cNvSpPr>
            <a:spLocks noGrp="1"/>
          </p:cNvSpPr>
          <p:nvPr>
            <p:ph type="dt" sz="half" idx="10"/>
          </p:nvPr>
        </p:nvSpPr>
        <p:spPr/>
        <p:txBody>
          <a:bodyPr/>
          <a:lstStyle/>
          <a:p>
            <a:fld id="{6730D93B-8850-48A6-A701-9C8D8D4F9B10}"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19</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solidFill>
                  <a:srgbClr val="FF0000"/>
                </a:solidFill>
              </a:rPr>
              <a:t>Prototyper</a:t>
            </a:r>
          </a:p>
          <a:p>
            <a:r>
              <a:rPr lang="da-DK" dirty="0" err="1"/>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182827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05508" y="640780"/>
            <a:ext cx="8208912" cy="5472608"/>
          </a:xfrm>
        </p:spPr>
        <p:txBody>
          <a:bodyPr>
            <a:noAutofit/>
          </a:bodyPr>
          <a:lstStyle/>
          <a:p>
            <a:pPr marL="0" indent="0">
              <a:buNone/>
            </a:pPr>
            <a:r>
              <a:rPr lang="da-DK" sz="2400" b="1"/>
              <a:t>Program</a:t>
            </a:r>
            <a:r>
              <a:rPr lang="da-DK" sz="2400"/>
              <a:t>:</a:t>
            </a:r>
          </a:p>
          <a:p>
            <a:pPr marL="0" indent="0">
              <a:buNone/>
            </a:pPr>
            <a:endParaRPr lang="da-DK" sz="2400" dirty="0"/>
          </a:p>
        </p:txBody>
      </p:sp>
      <p:sp>
        <p:nvSpPr>
          <p:cNvPr id="4" name="Pladsholder til dato 3"/>
          <p:cNvSpPr>
            <a:spLocks noGrp="1"/>
          </p:cNvSpPr>
          <p:nvPr>
            <p:ph type="dt" sz="half" idx="10"/>
          </p:nvPr>
        </p:nvSpPr>
        <p:spPr/>
        <p:txBody>
          <a:bodyPr/>
          <a:lstStyle/>
          <a:p>
            <a:fld id="{A33B582F-AD1B-4718-9F41-3F36A4F0A35F}" type="datetime2">
              <a:rPr lang="da-DK" smtClean="0"/>
              <a:t>5. marts 2019</a:t>
            </a:fld>
            <a:endParaRPr lang="en-US"/>
          </a:p>
        </p:txBody>
      </p:sp>
      <p:sp>
        <p:nvSpPr>
          <p:cNvPr id="5" name="Pladsholder til diasnummer 4"/>
          <p:cNvSpPr>
            <a:spLocks noGrp="1"/>
          </p:cNvSpPr>
          <p:nvPr>
            <p:ph type="sldNum" sz="quarter" idx="12"/>
          </p:nvPr>
        </p:nvSpPr>
        <p:spPr/>
        <p:txBody>
          <a:bodyPr/>
          <a:lstStyle/>
          <a:p>
            <a:fld id="{2594DCAA-02E8-4305-8D56-3AE84F4CF6D8}" type="slidenum">
              <a:rPr lang="en-US" smtClean="0"/>
              <a:pPr/>
              <a:t>2</a:t>
            </a:fld>
            <a:endParaRPr lang="en-US"/>
          </a:p>
        </p:txBody>
      </p:sp>
      <p:sp>
        <p:nvSpPr>
          <p:cNvPr id="6" name="Pladsholder til sidefod 5"/>
          <p:cNvSpPr>
            <a:spLocks noGrp="1"/>
          </p:cNvSpPr>
          <p:nvPr>
            <p:ph type="ftr" sz="quarter" idx="11"/>
          </p:nvPr>
        </p:nvSpPr>
        <p:spPr/>
        <p:txBody>
          <a:bodyPr/>
          <a:lstStyle/>
          <a:p>
            <a:r>
              <a:rPr lang="nn-NO"/>
              <a:t>HEnt 5 BMG 3 -  Design</a:t>
            </a:r>
            <a:endParaRPr lang="en-US"/>
          </a:p>
        </p:txBody>
      </p:sp>
      <p:sp>
        <p:nvSpPr>
          <p:cNvPr id="2" name="Rektangel 1"/>
          <p:cNvSpPr/>
          <p:nvPr/>
        </p:nvSpPr>
        <p:spPr>
          <a:xfrm>
            <a:off x="105508" y="1509650"/>
            <a:ext cx="1962443" cy="3734869"/>
          </a:xfrm>
          <a:prstGeom prst="rect">
            <a:avLst/>
          </a:prstGeom>
        </p:spPr>
        <p:txBody>
          <a:bodyPr wrap="square">
            <a:spAutoFit/>
          </a:bodyPr>
          <a:lstStyle/>
          <a:p>
            <a:r>
              <a:rPr lang="da-DK" dirty="0"/>
              <a:t>Gruppeopgaver </a:t>
            </a:r>
          </a:p>
          <a:p>
            <a:r>
              <a:rPr lang="da-DK" dirty="0"/>
              <a:t>Design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51083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Skitsér et ‘kundescenarie’ for din forretningsidé (maks. 5 minutter). </a:t>
            </a:r>
            <a:r>
              <a:rPr lang="da-DK" sz="2400" dirty="0"/>
              <a:t>Fortæl historien om din forretningsidé med udgangspunkt i din fremtidige kunde. Hvem er det, hvad er problemstillingen, hvordan skaber din problemløsning værdi for brugeren , hvordan reagerer omverdenen m.m. Lad dig evt. inspirere af de på side 184 nævnte fortælleteknikker.</a:t>
            </a:r>
          </a:p>
          <a:p>
            <a:pPr>
              <a:buNone/>
            </a:pPr>
            <a:endParaRPr lang="da-DK" sz="2400" dirty="0">
              <a:solidFill>
                <a:srgbClr val="00B050"/>
              </a:solidFill>
            </a:endParaRPr>
          </a:p>
        </p:txBody>
      </p:sp>
      <p:sp>
        <p:nvSpPr>
          <p:cNvPr id="5" name="Pladsholder til dato 4"/>
          <p:cNvSpPr>
            <a:spLocks noGrp="1"/>
          </p:cNvSpPr>
          <p:nvPr>
            <p:ph type="dt" sz="half" idx="10"/>
          </p:nvPr>
        </p:nvSpPr>
        <p:spPr/>
        <p:txBody>
          <a:bodyPr/>
          <a:lstStyle/>
          <a:p>
            <a:fld id="{A0EDB4E8-6D02-4EBC-8FDE-8F0D0452DBD7}"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20</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solidFill>
                  <a:srgbClr val="FF0000"/>
                </a:solidFill>
              </a:rPr>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29410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0"/>
            <a:ext cx="6840760" cy="6858000"/>
          </a:xfrm>
        </p:spPr>
        <p:txBody>
          <a:bodyPr>
            <a:normAutofit/>
          </a:bodyPr>
          <a:lstStyle/>
          <a:p>
            <a:pPr>
              <a:buNone/>
            </a:pPr>
            <a:endParaRPr lang="da-DK" sz="2400" dirty="0"/>
          </a:p>
          <a:p>
            <a:pPr>
              <a:buNone/>
            </a:pPr>
            <a:endParaRPr lang="da-DK" sz="2400" dirty="0"/>
          </a:p>
          <a:p>
            <a:pPr>
              <a:buNone/>
            </a:pPr>
            <a:r>
              <a:rPr lang="da-DK" sz="2400" i="1" dirty="0"/>
              <a:t>Gruppeopgave</a:t>
            </a:r>
          </a:p>
          <a:p>
            <a:pPr>
              <a:buNone/>
            </a:pPr>
            <a:endParaRPr lang="da-DK" sz="2400" i="1" dirty="0">
              <a:ea typeface="Calibri"/>
              <a:cs typeface="Times New Roman"/>
            </a:endParaRPr>
          </a:p>
          <a:p>
            <a:pPr>
              <a:buNone/>
            </a:pPr>
            <a:r>
              <a:rPr lang="da-DK" sz="2400" i="1" dirty="0">
                <a:ea typeface="Calibri"/>
                <a:cs typeface="Times New Roman"/>
              </a:rPr>
              <a:t>Sammenlign Gillette (s. 110) og </a:t>
            </a:r>
            <a:r>
              <a:rPr lang="da-DK" sz="2400" i="1" dirty="0">
                <a:hlinkClick r:id="rId2"/>
              </a:rPr>
              <a:t>DollarShaveClub.com</a:t>
            </a:r>
            <a:r>
              <a:rPr lang="da-DK" sz="2400" i="1" dirty="0"/>
              <a:t>.</a:t>
            </a:r>
          </a:p>
          <a:p>
            <a:r>
              <a:rPr lang="da-DK" sz="2400" i="1" dirty="0"/>
              <a:t>Hvilke byggesten innoverer de to virksomheder på?</a:t>
            </a:r>
            <a:endParaRPr lang="da-DK" sz="2400" i="1" dirty="0">
              <a:ea typeface="Calibri"/>
              <a:cs typeface="Times New Roman"/>
            </a:endParaRPr>
          </a:p>
          <a:p>
            <a:pPr marL="0" indent="0">
              <a:buNone/>
            </a:pPr>
            <a:endParaRPr lang="da-DK" sz="2400" i="1" dirty="0">
              <a:ea typeface="Calibri"/>
              <a:cs typeface="Times New Roman"/>
            </a:endParaRPr>
          </a:p>
          <a:p>
            <a:pPr>
              <a:buNone/>
            </a:pPr>
            <a:r>
              <a:rPr lang="da-DK" sz="2400" i="1" dirty="0"/>
              <a:t>Med udgangspunkt i jeres virksomhed</a:t>
            </a:r>
          </a:p>
          <a:p>
            <a:r>
              <a:rPr lang="da-DK" sz="2400" i="1" dirty="0"/>
              <a:t>beskriv, om muligt, hvilke mønster jeres virksomhed benytter.</a:t>
            </a:r>
          </a:p>
          <a:p>
            <a:r>
              <a:rPr lang="da-DK" sz="2400" i="1" dirty="0"/>
              <a:t>diskutér hvilke mønster virksomheden kunne eksperimentere med.</a:t>
            </a:r>
          </a:p>
        </p:txBody>
      </p:sp>
      <p:sp>
        <p:nvSpPr>
          <p:cNvPr id="5" name="Pladsholder til dato 4"/>
          <p:cNvSpPr>
            <a:spLocks noGrp="1"/>
          </p:cNvSpPr>
          <p:nvPr>
            <p:ph type="dt" sz="half" idx="10"/>
          </p:nvPr>
        </p:nvSpPr>
        <p:spPr/>
        <p:txBody>
          <a:bodyPr/>
          <a:lstStyle/>
          <a:p>
            <a:fld id="{3C9F437E-0CF6-4138-BF5E-8430766B6BB5}"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3</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8" name="Rektangel 7"/>
          <p:cNvSpPr/>
          <p:nvPr/>
        </p:nvSpPr>
        <p:spPr>
          <a:xfrm>
            <a:off x="105508" y="1509650"/>
            <a:ext cx="1962443" cy="3734869"/>
          </a:xfrm>
          <a:prstGeom prst="rect">
            <a:avLst/>
          </a:prstGeom>
        </p:spPr>
        <p:txBody>
          <a:bodyPr wrap="square">
            <a:spAutoFit/>
          </a:bodyPr>
          <a:lstStyle/>
          <a:p>
            <a:r>
              <a:rPr lang="da-DK" dirty="0">
                <a:solidFill>
                  <a:srgbClr val="FF0000"/>
                </a:solidFill>
              </a:rPr>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1380724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92370"/>
            <a:ext cx="6840760" cy="5547346"/>
          </a:xfrm>
        </p:spPr>
        <p:txBody>
          <a:bodyPr>
            <a:normAutofit lnSpcReduction="10000"/>
          </a:bodyPr>
          <a:lstStyle/>
          <a:p>
            <a:pPr marL="0" indent="0">
              <a:buNone/>
            </a:pPr>
            <a:r>
              <a:rPr lang="da-DK" sz="2400" dirty="0"/>
              <a:t>Hvad betyder ‘design’?</a:t>
            </a:r>
          </a:p>
          <a:p>
            <a:pPr marL="0" lvl="0" indent="0">
              <a:buNone/>
            </a:pPr>
            <a:endParaRPr lang="da-DK" sz="2400" i="1" dirty="0"/>
          </a:p>
          <a:p>
            <a:pPr marL="0" lvl="0" indent="0">
              <a:buNone/>
            </a:pPr>
            <a:r>
              <a:rPr lang="da-DK" sz="2400" dirty="0"/>
              <a:t>Design af produkter og af (de fleste) ydelser kan forklares ud fra følgende analyse (fra DMTK s. 76):</a:t>
            </a:r>
          </a:p>
          <a:p>
            <a:pPr marL="0" lvl="0" indent="0">
              <a:buNone/>
            </a:pPr>
            <a:endParaRPr lang="da-DK" sz="2400" dirty="0"/>
          </a:p>
          <a:p>
            <a:pPr lvl="0"/>
            <a:r>
              <a:rPr lang="da-DK" sz="2400" dirty="0"/>
              <a:t>Det funktionelle aspekt: Tekniske, praktiske krav, set såvel fra brugerens som fra producentens side; ergonomi, sikkerhed, brugervenlighed, masseproduktion, transport m.m.: Hvordan det designede objekt virker.</a:t>
            </a:r>
          </a:p>
          <a:p>
            <a:pPr lvl="0"/>
            <a:r>
              <a:rPr lang="da-DK" sz="2400" dirty="0"/>
              <a:t>Det æstetiske aspekt: Former og farver. Hvordan det designede objekt ser ud.</a:t>
            </a:r>
          </a:p>
          <a:p>
            <a:pPr lvl="0"/>
            <a:r>
              <a:rPr lang="da-DK" sz="2400" dirty="0"/>
              <a:t>Det symbolske aspekt (signalværdien): Historien.  Hvad objektet fortæller.  </a:t>
            </a:r>
          </a:p>
        </p:txBody>
      </p:sp>
      <p:sp>
        <p:nvSpPr>
          <p:cNvPr id="5" name="Pladsholder til dato 4"/>
          <p:cNvSpPr>
            <a:spLocks noGrp="1"/>
          </p:cNvSpPr>
          <p:nvPr>
            <p:ph type="dt" sz="half" idx="10"/>
          </p:nvPr>
        </p:nvSpPr>
        <p:spPr/>
        <p:txBody>
          <a:bodyPr/>
          <a:lstStyle/>
          <a:p>
            <a:fld id="{A0169B56-BE02-4E31-8475-AC868E3D26E4}"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4</a:t>
            </a:fld>
            <a:endParaRPr lang="en-US" dirty="0"/>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solidFill>
                  <a:srgbClr val="FF0000"/>
                </a:solidFill>
              </a:rPr>
              <a:t>Design</a:t>
            </a:r>
            <a:r>
              <a:rPr lang="da-DK" dirty="0">
                <a:solidFill>
                  <a:srgbClr val="FF0000"/>
                </a:solidFill>
              </a:rPr>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320553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64236"/>
            <a:ext cx="6840760" cy="5631752"/>
          </a:xfrm>
        </p:spPr>
        <p:txBody>
          <a:bodyPr>
            <a:normAutofit/>
          </a:bodyPr>
          <a:lstStyle/>
          <a:p>
            <a:pPr>
              <a:buNone/>
            </a:pPr>
            <a:r>
              <a:rPr lang="da-DK" sz="2400" dirty="0"/>
              <a:t>Hvad betyder ‘at designe’ i dette kapitel?</a:t>
            </a:r>
          </a:p>
          <a:p>
            <a:r>
              <a:rPr lang="da-DK" sz="2400" dirty="0"/>
              <a:t>Både den innovative erhvervsmand m/k som  designeren m/k skal frembringe nye løsninger, skabe nyt værdi for kunden. I dette kapitel betyder design skabelse af nye (= innovative) løsninger.</a:t>
            </a:r>
          </a:p>
          <a:p>
            <a:r>
              <a:rPr lang="da-DK" sz="2400" dirty="0"/>
              <a:t>Skabelsen af nye strategier, forretningsmodeller m.v. er resultatet af kreative processer der udforsker og udfordrer gængse forestillinger om byggestenenes indhold og indbyrdes afhængighedsforhold.</a:t>
            </a:r>
          </a:p>
        </p:txBody>
      </p:sp>
      <p:sp>
        <p:nvSpPr>
          <p:cNvPr id="5" name="Pladsholder til dato 4"/>
          <p:cNvSpPr>
            <a:spLocks noGrp="1"/>
          </p:cNvSpPr>
          <p:nvPr>
            <p:ph type="dt" sz="half" idx="10"/>
          </p:nvPr>
        </p:nvSpPr>
        <p:spPr/>
        <p:txBody>
          <a:bodyPr/>
          <a:lstStyle/>
          <a:p>
            <a:fld id="{6A699AEA-A20F-404D-B07A-82266589DA1D}"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5</a:t>
            </a:fld>
            <a:endParaRPr lang="en-US" dirty="0"/>
          </a:p>
        </p:txBody>
      </p:sp>
      <p:sp>
        <p:nvSpPr>
          <p:cNvPr id="7" name="Pladsholder til sidefod 6"/>
          <p:cNvSpPr>
            <a:spLocks noGrp="1"/>
          </p:cNvSpPr>
          <p:nvPr>
            <p:ph type="ftr" sz="quarter" idx="11"/>
          </p:nvPr>
        </p:nvSpPr>
        <p:spPr/>
        <p:txBody>
          <a:bodyPr/>
          <a:lstStyle/>
          <a:p>
            <a:r>
              <a:rPr lang="nn-NO"/>
              <a:t>HEnt 5 BMG 3 -  Design</a:t>
            </a:r>
            <a:endParaRPr lang="en-US" dirty="0"/>
          </a:p>
        </p:txBody>
      </p:sp>
      <p:graphicFrame>
        <p:nvGraphicFramePr>
          <p:cNvPr id="9" name="Tabel 8"/>
          <p:cNvGraphicFramePr>
            <a:graphicFrameLocks noGrp="1"/>
          </p:cNvGraphicFramePr>
          <p:nvPr>
            <p:extLst>
              <p:ext uri="{D42A27DB-BD31-4B8C-83A1-F6EECF244321}">
                <p14:modId xmlns:p14="http://schemas.microsoft.com/office/powerpoint/2010/main" val="1813286223"/>
              </p:ext>
            </p:extLst>
          </p:nvPr>
        </p:nvGraphicFramePr>
        <p:xfrm>
          <a:off x="2051719" y="4589314"/>
          <a:ext cx="6840761" cy="1579729"/>
        </p:xfrm>
        <a:graphic>
          <a:graphicData uri="http://schemas.openxmlformats.org/drawingml/2006/table">
            <a:tbl>
              <a:tblPr firstRow="1" firstCol="1" bandRow="1"/>
              <a:tblGrid>
                <a:gridCol w="1307638">
                  <a:extLst>
                    <a:ext uri="{9D8B030D-6E8A-4147-A177-3AD203B41FA5}">
                      <a16:colId xmlns:a16="http://schemas.microsoft.com/office/drawing/2014/main" xmlns="" val="20000"/>
                    </a:ext>
                  </a:extLst>
                </a:gridCol>
                <a:gridCol w="1493997">
                  <a:extLst>
                    <a:ext uri="{9D8B030D-6E8A-4147-A177-3AD203B41FA5}">
                      <a16:colId xmlns:a16="http://schemas.microsoft.com/office/drawing/2014/main" xmlns="" val="20001"/>
                    </a:ext>
                  </a:extLst>
                </a:gridCol>
                <a:gridCol w="618978">
                  <a:extLst>
                    <a:ext uri="{9D8B030D-6E8A-4147-A177-3AD203B41FA5}">
                      <a16:colId xmlns:a16="http://schemas.microsoft.com/office/drawing/2014/main" xmlns="" val="20002"/>
                    </a:ext>
                  </a:extLst>
                </a:gridCol>
                <a:gridCol w="602281">
                  <a:extLst>
                    <a:ext uri="{9D8B030D-6E8A-4147-A177-3AD203B41FA5}">
                      <a16:colId xmlns:a16="http://schemas.microsoft.com/office/drawing/2014/main" xmlns="" val="20003"/>
                    </a:ext>
                  </a:extLst>
                </a:gridCol>
                <a:gridCol w="1468132">
                  <a:extLst>
                    <a:ext uri="{9D8B030D-6E8A-4147-A177-3AD203B41FA5}">
                      <a16:colId xmlns:a16="http://schemas.microsoft.com/office/drawing/2014/main" xmlns="" val="20004"/>
                    </a:ext>
                  </a:extLst>
                </a:gridCol>
                <a:gridCol w="1349735">
                  <a:extLst>
                    <a:ext uri="{9D8B030D-6E8A-4147-A177-3AD203B41FA5}">
                      <a16:colId xmlns:a16="http://schemas.microsoft.com/office/drawing/2014/main" xmlns="" val="20005"/>
                    </a:ext>
                  </a:extLst>
                </a:gridCol>
              </a:tblGrid>
              <a:tr h="446405">
                <a:tc rowSpan="2">
                  <a:txBody>
                    <a:bodyPr/>
                    <a:lstStyle/>
                    <a:p>
                      <a:pPr algn="ctr">
                        <a:lnSpc>
                          <a:spcPct val="115000"/>
                        </a:lnSpc>
                        <a:spcAft>
                          <a:spcPts val="0"/>
                        </a:spcAft>
                      </a:pPr>
                      <a:r>
                        <a:rPr lang="da-DK" sz="1400" dirty="0">
                          <a:effectLst/>
                          <a:latin typeface="Arial"/>
                          <a:ea typeface="Calibri"/>
                          <a:cs typeface="Times New Roman"/>
                        </a:rPr>
                        <a:t>Nøglepartnere</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1400" dirty="0">
                          <a:effectLst/>
                          <a:latin typeface="Arial"/>
                          <a:ea typeface="Calibri"/>
                          <a:cs typeface="Times New Roman"/>
                        </a:rPr>
                        <a:t>Nøgleaktiviteter</a:t>
                      </a:r>
                      <a:endParaRPr lang="da-DK" sz="1400" dirty="0">
                        <a:effectLst/>
                        <a:latin typeface="Calibri"/>
                        <a:ea typeface="Calibri"/>
                        <a:cs typeface="Times New Roman"/>
                      </a:endParaRPr>
                    </a:p>
                    <a:p>
                      <a:pPr algn="ctr">
                        <a:lnSpc>
                          <a:spcPct val="115000"/>
                        </a:lnSpc>
                        <a:spcAft>
                          <a:spcPts val="0"/>
                        </a:spcAft>
                      </a:pPr>
                      <a:r>
                        <a:rPr lang="da-DK" sz="1400" i="1" dirty="0">
                          <a:effectLst/>
                          <a:latin typeface="Arial"/>
                          <a:ea typeface="Calibri"/>
                          <a:cs typeface="Times New Roman"/>
                        </a:rPr>
                        <a:t>Implementering</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ct val="115000"/>
                        </a:lnSpc>
                        <a:spcAft>
                          <a:spcPts val="0"/>
                        </a:spcAft>
                      </a:pPr>
                      <a:r>
                        <a:rPr lang="da-DK" sz="1400">
                          <a:effectLst/>
                          <a:latin typeface="Arial"/>
                          <a:ea typeface="Calibri"/>
                          <a:cs typeface="Times New Roman"/>
                        </a:rPr>
                        <a:t>Værditilbud</a:t>
                      </a:r>
                      <a:endParaRPr lang="da-DK"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da-DK"/>
                    </a:p>
                  </a:txBody>
                  <a:tcPr/>
                </a:tc>
                <a:tc>
                  <a:txBody>
                    <a:bodyPr/>
                    <a:lstStyle/>
                    <a:p>
                      <a:pPr algn="ctr">
                        <a:lnSpc>
                          <a:spcPct val="115000"/>
                        </a:lnSpc>
                        <a:spcAft>
                          <a:spcPts val="0"/>
                        </a:spcAft>
                      </a:pPr>
                      <a:r>
                        <a:rPr lang="da-DK" sz="1400">
                          <a:effectLst/>
                          <a:latin typeface="Arial"/>
                          <a:ea typeface="Calibri"/>
                          <a:cs typeface="Times New Roman"/>
                        </a:rPr>
                        <a:t>Kunderelationer</a:t>
                      </a:r>
                      <a:endParaRPr lang="da-DK" sz="1400">
                        <a:effectLst/>
                        <a:latin typeface="Calibri"/>
                        <a:ea typeface="Calibri"/>
                        <a:cs typeface="Times New Roman"/>
                      </a:endParaRPr>
                    </a:p>
                    <a:p>
                      <a:pPr algn="ctr">
                        <a:lnSpc>
                          <a:spcPct val="115000"/>
                        </a:lnSpc>
                        <a:spcAft>
                          <a:spcPts val="0"/>
                        </a:spcAft>
                      </a:pPr>
                      <a:r>
                        <a:rPr lang="da-DK" sz="1400" i="1">
                          <a:effectLst/>
                          <a:latin typeface="Arial"/>
                          <a:ea typeface="Calibri"/>
                          <a:cs typeface="Times New Roman"/>
                        </a:rPr>
                        <a:t>Kommunikation</a:t>
                      </a:r>
                      <a:endParaRPr lang="da-DK"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da-DK" sz="1400" dirty="0">
                          <a:effectLst/>
                          <a:latin typeface="Arial"/>
                          <a:ea typeface="Calibri"/>
                          <a:cs typeface="Times New Roman"/>
                        </a:rPr>
                        <a:t>Kunde-segmenter</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18905">
                <a:tc vMerge="1">
                  <a:txBody>
                    <a:bodyPr/>
                    <a:lstStyle/>
                    <a:p>
                      <a:endParaRPr lang="da-DK"/>
                    </a:p>
                  </a:txBody>
                  <a:tcPr/>
                </a:tc>
                <a:tc>
                  <a:txBody>
                    <a:bodyPr/>
                    <a:lstStyle/>
                    <a:p>
                      <a:pPr algn="ctr">
                        <a:lnSpc>
                          <a:spcPct val="115000"/>
                        </a:lnSpc>
                        <a:spcAft>
                          <a:spcPts val="0"/>
                        </a:spcAft>
                      </a:pPr>
                      <a:r>
                        <a:rPr lang="da-DK" sz="1400" dirty="0">
                          <a:effectLst/>
                          <a:latin typeface="Arial"/>
                          <a:ea typeface="Calibri"/>
                          <a:cs typeface="Times New Roman"/>
                        </a:rPr>
                        <a:t>Nøgleressourcer</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da-DK"/>
                    </a:p>
                  </a:txBody>
                  <a:tcPr/>
                </a:tc>
                <a:tc hMerge="1" vMerge="1">
                  <a:txBody>
                    <a:bodyPr/>
                    <a:lstStyle/>
                    <a:p>
                      <a:endParaRPr lang="da-DK"/>
                    </a:p>
                  </a:txBody>
                  <a:tcPr/>
                </a:tc>
                <a:tc>
                  <a:txBody>
                    <a:bodyPr/>
                    <a:lstStyle/>
                    <a:p>
                      <a:pPr algn="ctr">
                        <a:lnSpc>
                          <a:spcPct val="115000"/>
                        </a:lnSpc>
                        <a:spcAft>
                          <a:spcPts val="0"/>
                        </a:spcAft>
                      </a:pPr>
                      <a:r>
                        <a:rPr lang="da-DK" sz="1400" dirty="0">
                          <a:effectLst/>
                          <a:latin typeface="Arial"/>
                          <a:ea typeface="Calibri"/>
                          <a:cs typeface="Times New Roman"/>
                        </a:rPr>
                        <a:t>Kanaler</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a-DK"/>
                    </a:p>
                  </a:txBody>
                  <a:tcPr/>
                </a:tc>
                <a:extLst>
                  <a:ext uri="{0D108BD9-81ED-4DB2-BD59-A6C34878D82A}">
                    <a16:rowId xmlns:a16="http://schemas.microsoft.com/office/drawing/2014/main" xmlns="" val="10001"/>
                  </a:ext>
                </a:extLst>
              </a:tr>
              <a:tr h="570096">
                <a:tc gridSpan="3">
                  <a:txBody>
                    <a:bodyPr/>
                    <a:lstStyle/>
                    <a:p>
                      <a:pPr algn="ctr">
                        <a:lnSpc>
                          <a:spcPct val="115000"/>
                        </a:lnSpc>
                        <a:spcAft>
                          <a:spcPts val="0"/>
                        </a:spcAft>
                      </a:pPr>
                      <a:r>
                        <a:rPr lang="da-DK" sz="1400">
                          <a:effectLst/>
                          <a:latin typeface="Arial"/>
                          <a:ea typeface="Calibri"/>
                          <a:cs typeface="Times New Roman"/>
                        </a:rPr>
                        <a:t>Omkostningsstruktur</a:t>
                      </a:r>
                      <a:endParaRPr lang="da-DK"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gridSpan="3">
                  <a:txBody>
                    <a:bodyPr/>
                    <a:lstStyle/>
                    <a:p>
                      <a:pPr algn="ctr">
                        <a:lnSpc>
                          <a:spcPct val="115000"/>
                        </a:lnSpc>
                        <a:spcAft>
                          <a:spcPts val="0"/>
                        </a:spcAft>
                      </a:pPr>
                      <a:r>
                        <a:rPr lang="da-DK" sz="1400" dirty="0">
                          <a:effectLst/>
                          <a:latin typeface="Arial"/>
                          <a:ea typeface="Calibri"/>
                          <a:cs typeface="Times New Roman"/>
                        </a:rPr>
                        <a:t>Indtægtsstrømme</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xmlns="" val="10002"/>
                  </a:ext>
                </a:extLst>
              </a:tr>
            </a:tbl>
          </a:graphicData>
        </a:graphic>
      </p:graphicFrame>
      <p:sp>
        <p:nvSpPr>
          <p:cNvPr id="10" name="Rektangel 9"/>
          <p:cNvSpPr/>
          <p:nvPr/>
        </p:nvSpPr>
        <p:spPr>
          <a:xfrm>
            <a:off x="105508" y="1509650"/>
            <a:ext cx="1962443" cy="3734869"/>
          </a:xfrm>
          <a:prstGeom prst="rect">
            <a:avLst/>
          </a:prstGeom>
        </p:spPr>
        <p:txBody>
          <a:bodyPr wrap="square">
            <a:spAutoFit/>
          </a:bodyPr>
          <a:lstStyle/>
          <a:p>
            <a:r>
              <a:rPr lang="da-DK" dirty="0"/>
              <a:t>Gruppeopgaver </a:t>
            </a:r>
          </a:p>
          <a:p>
            <a:r>
              <a:rPr lang="da-DK" i="1" dirty="0">
                <a:solidFill>
                  <a:srgbClr val="FF0000"/>
                </a:solidFill>
              </a:rPr>
              <a:t>Design</a:t>
            </a:r>
            <a:r>
              <a:rPr lang="da-DK" dirty="0">
                <a:solidFill>
                  <a:srgbClr val="FF0000"/>
                </a:solidFill>
              </a:rPr>
              <a:t> </a:t>
            </a:r>
          </a:p>
          <a:p>
            <a:r>
              <a:rPr lang="da-DK" dirty="0"/>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420289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a:t>Hvad bruges markedsanalyser til?</a:t>
            </a:r>
          </a:p>
          <a:p>
            <a:r>
              <a:rPr lang="da-DK" sz="2400" dirty="0"/>
              <a:t>Forstå kundens behov og ønsker</a:t>
            </a:r>
          </a:p>
          <a:p>
            <a:r>
              <a:rPr lang="da-DK" sz="2400" dirty="0"/>
              <a:t>Forstå kunden udover umiddelbare svar på forbrugerundersøgelser; deres miljø, rutiner, planer og drømme. Forstå kundes ubevidste behov og ønsker</a:t>
            </a:r>
          </a:p>
          <a:p>
            <a:r>
              <a:rPr lang="da-DK" sz="2400" dirty="0"/>
              <a:t>Identificere nye, p.t. periferiske eller oversete, kundesegmenter</a:t>
            </a:r>
          </a:p>
          <a:p>
            <a:pPr>
              <a:buNone/>
            </a:pPr>
            <a:endParaRPr lang="da-DK" sz="2400" dirty="0">
              <a:ea typeface="Calibri"/>
              <a:cs typeface="Times New Roman"/>
            </a:endParaRPr>
          </a:p>
        </p:txBody>
      </p:sp>
      <p:sp>
        <p:nvSpPr>
          <p:cNvPr id="5" name="Pladsholder til dato 4"/>
          <p:cNvSpPr>
            <a:spLocks noGrp="1"/>
          </p:cNvSpPr>
          <p:nvPr>
            <p:ph type="dt" sz="half" idx="10"/>
          </p:nvPr>
        </p:nvSpPr>
        <p:spPr/>
        <p:txBody>
          <a:bodyPr/>
          <a:lstStyle/>
          <a:p>
            <a:fld id="{529C9892-0AE3-484D-8CBE-D227846927C9}"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6</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8" name="Rektangel 7"/>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solidFill>
                  <a:srgbClr val="FF0000"/>
                </a:solidFill>
              </a:rPr>
              <a:t>Kundekendskab</a:t>
            </a:r>
          </a:p>
          <a:p>
            <a:pPr marL="285750" indent="-285750">
              <a:buFont typeface="Arial"/>
              <a:buChar char="•"/>
            </a:pPr>
            <a:r>
              <a:rPr lang="da-DK" i="1" dirty="0"/>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115569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208629" y="492379"/>
            <a:ext cx="6478172" cy="5401984"/>
          </a:xfrm>
        </p:spPr>
        <p:txBody>
          <a:bodyPr>
            <a:noAutofit/>
          </a:bodyPr>
          <a:lstStyle/>
          <a:p>
            <a:pPr>
              <a:buNone/>
            </a:pPr>
            <a:r>
              <a:rPr lang="da-DK" sz="2400" dirty="0">
                <a:ea typeface="Calibri"/>
                <a:cs typeface="Times New Roman"/>
              </a:rPr>
              <a:t>S. 135: Perspektivskift til kundeorienteret fokus; fra 4 p’er til 4 c’er</a:t>
            </a:r>
          </a:p>
          <a:p>
            <a:r>
              <a:rPr lang="da-DK" sz="2400" dirty="0"/>
              <a:t>’Product’ erstattes af ’Consumer’. Forbrugerens ønsker og behov er i centrum; hvad efterlyser og forventer målgruppen? </a:t>
            </a:r>
          </a:p>
          <a:p>
            <a:r>
              <a:rPr lang="da-DK" sz="2400" dirty="0"/>
              <a:t>’Price’ erstattes af ’</a:t>
            </a:r>
            <a:r>
              <a:rPr lang="da-DK" sz="2400" dirty="0" err="1"/>
              <a:t>Cost</a:t>
            </a:r>
            <a:r>
              <a:rPr lang="da-DK" sz="2400" dirty="0"/>
              <a:t>’. Forbrugerens omkostning ved køb er ikke kun lig med indkøbsprisen. Andre omkostninger kan være transportudgifter eller tidsforbrug ved valg, installering og ibrugtagning af varer. Der kan også være tale om etiske omkostninger som prioritering af køb – skal der investeres i en ny carport eller bruges penge til en børnevenlig familieferie?</a:t>
            </a:r>
          </a:p>
        </p:txBody>
      </p:sp>
      <p:sp>
        <p:nvSpPr>
          <p:cNvPr id="5" name="Pladsholder til dato 4"/>
          <p:cNvSpPr>
            <a:spLocks noGrp="1"/>
          </p:cNvSpPr>
          <p:nvPr>
            <p:ph type="dt" sz="half" idx="10"/>
          </p:nvPr>
        </p:nvSpPr>
        <p:spPr/>
        <p:txBody>
          <a:bodyPr/>
          <a:lstStyle/>
          <a:p>
            <a:fld id="{801C894A-A34E-4839-9E62-B761ECE54F9F}"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7</a:t>
            </a:fld>
            <a:endParaRPr lang="en-US" dirty="0"/>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solidFill>
                  <a:srgbClr val="FF0000"/>
                </a:solidFill>
              </a:rPr>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379424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236764" y="478311"/>
            <a:ext cx="6597748" cy="4909615"/>
          </a:xfrm>
        </p:spPr>
        <p:txBody>
          <a:bodyPr>
            <a:noAutofit/>
          </a:bodyPr>
          <a:lstStyle/>
          <a:p>
            <a:r>
              <a:rPr lang="da-DK" sz="2400" dirty="0"/>
              <a:t>’Place’ erstattes af ’</a:t>
            </a:r>
            <a:r>
              <a:rPr lang="da-DK" sz="2400" dirty="0" err="1"/>
              <a:t>Convenience</a:t>
            </a:r>
            <a:r>
              <a:rPr lang="da-DK" sz="2400" dirty="0"/>
              <a:t>’. Forbrugerens bekvemmelighed er i fokus frem for forhandlerens umiddelbare interesser, som f.eks. ved udvidede åbningstider.</a:t>
            </a:r>
          </a:p>
          <a:p>
            <a:r>
              <a:rPr lang="da-DK" sz="2400" dirty="0"/>
              <a:t>’Promotion’ erstattes af ’</a:t>
            </a:r>
            <a:r>
              <a:rPr lang="da-DK" sz="2400" dirty="0" err="1"/>
              <a:t>Communication</a:t>
            </a:r>
            <a:r>
              <a:rPr lang="da-DK" sz="2400" dirty="0"/>
              <a:t>’. Fra envejskommunikation, der informerer, til tovejskommunikation, der inddrager forbrugeren.</a:t>
            </a:r>
          </a:p>
        </p:txBody>
      </p:sp>
      <p:sp>
        <p:nvSpPr>
          <p:cNvPr id="5" name="Pladsholder til dato 4"/>
          <p:cNvSpPr>
            <a:spLocks noGrp="1"/>
          </p:cNvSpPr>
          <p:nvPr>
            <p:ph type="dt" sz="half" idx="10"/>
          </p:nvPr>
        </p:nvSpPr>
        <p:spPr/>
        <p:txBody>
          <a:bodyPr/>
          <a:lstStyle/>
          <a:p>
            <a:fld id="{BFE54B96-76D7-4A89-837F-F9B0CEB4E261}"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8</a:t>
            </a:fld>
            <a:endParaRPr lang="en-US" dirty="0"/>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solidFill>
                  <a:srgbClr val="FF0000"/>
                </a:solidFill>
              </a:rPr>
              <a:t>4 c’er</a:t>
            </a:r>
          </a:p>
          <a:p>
            <a:pPr marL="285750" indent="-285750">
              <a:buFont typeface="Arial"/>
              <a:buChar char="•"/>
            </a:pPr>
            <a:r>
              <a:rPr lang="da-DK" dirty="0"/>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243334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a:t>Forklar kort, hvad empatikortet går ud på</a:t>
            </a:r>
          </a:p>
          <a:p>
            <a:r>
              <a:rPr lang="da-DK" sz="2400" dirty="0"/>
              <a:t>Et forsøg på at nå dybere i kundeforståelsen udover de mere faktuelle </a:t>
            </a:r>
            <a:r>
              <a:rPr lang="da-DK" sz="2400" dirty="0" err="1"/>
              <a:t>socio-demografiske</a:t>
            </a:r>
            <a:r>
              <a:rPr lang="da-DK" sz="2400" dirty="0"/>
              <a:t> segmenteringskriterier</a:t>
            </a:r>
          </a:p>
        </p:txBody>
      </p:sp>
      <p:sp>
        <p:nvSpPr>
          <p:cNvPr id="5" name="Pladsholder til dato 4"/>
          <p:cNvSpPr>
            <a:spLocks noGrp="1"/>
          </p:cNvSpPr>
          <p:nvPr>
            <p:ph type="dt" sz="half" idx="10"/>
          </p:nvPr>
        </p:nvSpPr>
        <p:spPr/>
        <p:txBody>
          <a:bodyPr/>
          <a:lstStyle/>
          <a:p>
            <a:fld id="{23D6A641-6F03-4C94-BF8F-851B2986837D}" type="datetime2">
              <a:rPr lang="da-DK" smtClean="0"/>
              <a:t>5. marts 2019</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9</a:t>
            </a:fld>
            <a:endParaRPr lang="en-US"/>
          </a:p>
        </p:txBody>
      </p:sp>
      <p:sp>
        <p:nvSpPr>
          <p:cNvPr id="7" name="Pladsholder til sidefod 6"/>
          <p:cNvSpPr>
            <a:spLocks noGrp="1"/>
          </p:cNvSpPr>
          <p:nvPr>
            <p:ph type="ftr" sz="quarter" idx="11"/>
          </p:nvPr>
        </p:nvSpPr>
        <p:spPr/>
        <p:txBody>
          <a:bodyPr/>
          <a:lstStyle/>
          <a:p>
            <a:r>
              <a:rPr lang="nn-NO"/>
              <a:t>HEnt 5 BMG 3 -  Design</a:t>
            </a:r>
            <a:endParaRPr lang="en-US" dirty="0"/>
          </a:p>
        </p:txBody>
      </p:sp>
      <p:sp>
        <p:nvSpPr>
          <p:cNvPr id="8" name="Rektangel 7"/>
          <p:cNvSpPr/>
          <p:nvPr/>
        </p:nvSpPr>
        <p:spPr>
          <a:xfrm>
            <a:off x="105508" y="1509650"/>
            <a:ext cx="1962443" cy="3734869"/>
          </a:xfrm>
          <a:prstGeom prst="rect">
            <a:avLst/>
          </a:prstGeom>
        </p:spPr>
        <p:txBody>
          <a:bodyPr wrap="square">
            <a:spAutoFit/>
          </a:bodyPr>
          <a:lstStyle/>
          <a:p>
            <a:r>
              <a:rPr lang="da-DK" dirty="0"/>
              <a:t>Gruppeopgaver </a:t>
            </a:r>
          </a:p>
          <a:p>
            <a:r>
              <a:rPr lang="da-DK" i="1" dirty="0"/>
              <a:t>Design</a:t>
            </a:r>
            <a:r>
              <a:rPr lang="da-DK" dirty="0"/>
              <a:t> </a:t>
            </a:r>
          </a:p>
          <a:p>
            <a:r>
              <a:rPr lang="da-DK" dirty="0"/>
              <a:t>Kundekendskab</a:t>
            </a:r>
          </a:p>
          <a:p>
            <a:pPr marL="285750" indent="-285750">
              <a:buFont typeface="Arial"/>
              <a:buChar char="•"/>
            </a:pPr>
            <a:r>
              <a:rPr lang="da-DK" i="1" dirty="0"/>
              <a:t>4 c’er</a:t>
            </a:r>
          </a:p>
          <a:p>
            <a:pPr marL="285750" indent="-285750">
              <a:buFont typeface="Arial"/>
              <a:buChar char="•"/>
            </a:pPr>
            <a:r>
              <a:rPr lang="da-DK" dirty="0">
                <a:solidFill>
                  <a:srgbClr val="FF0000"/>
                </a:solidFill>
              </a:rPr>
              <a:t>Empatikortet</a:t>
            </a:r>
          </a:p>
          <a:p>
            <a:r>
              <a:rPr lang="da-DK" dirty="0"/>
              <a:t>Idéskabelse</a:t>
            </a:r>
          </a:p>
          <a:p>
            <a:pPr marL="285750" indent="-285750">
              <a:buFont typeface="Arial"/>
              <a:buChar char="•"/>
            </a:pPr>
            <a:r>
              <a:rPr lang="da-DK" dirty="0"/>
              <a:t>Epicentre</a:t>
            </a:r>
          </a:p>
          <a:p>
            <a:pPr marL="285750" indent="-285750">
              <a:buFont typeface="Arial"/>
              <a:buChar char="•"/>
            </a:pPr>
            <a:r>
              <a:rPr lang="da-DK" dirty="0"/>
              <a:t>Processen</a:t>
            </a:r>
          </a:p>
          <a:p>
            <a:pPr marL="285750" indent="-285750">
              <a:buFont typeface="Arial"/>
              <a:buChar char="•"/>
            </a:pPr>
            <a:r>
              <a:rPr lang="da-DK" dirty="0"/>
              <a:t>Teams</a:t>
            </a:r>
          </a:p>
          <a:p>
            <a:r>
              <a:rPr lang="da-DK" dirty="0"/>
              <a:t>Visuel tænkning</a:t>
            </a:r>
          </a:p>
          <a:p>
            <a:r>
              <a:rPr lang="da-DK" dirty="0"/>
              <a:t>Prototyper</a:t>
            </a:r>
          </a:p>
          <a:p>
            <a:r>
              <a:rPr lang="da-DK" dirty="0" err="1"/>
              <a:t>Storytelling</a:t>
            </a:r>
            <a:endParaRPr lang="da-DK" dirty="0"/>
          </a:p>
          <a:p>
            <a:pPr>
              <a:lnSpc>
                <a:spcPct val="115000"/>
              </a:lnSpc>
            </a:pPr>
            <a:r>
              <a:rPr lang="da-DK" dirty="0">
                <a:ea typeface="Calibri"/>
                <a:cs typeface="Times New Roman"/>
              </a:rPr>
              <a:t>Gruppeopgave</a:t>
            </a:r>
            <a:endParaRPr lang="da-DK"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914" y="2114941"/>
            <a:ext cx="5655212" cy="4241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07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2346</TotalTime>
  <Words>1512</Words>
  <Application>Microsoft Office PowerPoint</Application>
  <PresentationFormat>Skærmshow (4:3)</PresentationFormat>
  <Paragraphs>420</Paragraphs>
  <Slides>20</Slides>
  <Notes>0</Notes>
  <HiddenSlides>0</HiddenSlides>
  <MMClips>0</MMClips>
  <ScaleCrop>false</ScaleCrop>
  <HeadingPairs>
    <vt:vector size="4" baseType="variant">
      <vt:variant>
        <vt:lpstr>Tema</vt:lpstr>
      </vt:variant>
      <vt:variant>
        <vt:i4>1</vt:i4>
      </vt:variant>
      <vt:variant>
        <vt:lpstr>Diastitler</vt:lpstr>
      </vt:variant>
      <vt:variant>
        <vt:i4>20</vt:i4>
      </vt:variant>
    </vt:vector>
  </HeadingPairs>
  <TitlesOfParts>
    <vt:vector size="21" baseType="lpstr">
      <vt:lpstr>Kontortema</vt:lpstr>
      <vt:lpstr> Humanistisk Entrepreneurship 5 BMG kap. 3 Design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Ezio Pillon</dc:creator>
  <cp:lastModifiedBy>e</cp:lastModifiedBy>
  <cp:revision>155</cp:revision>
  <dcterms:created xsi:type="dcterms:W3CDTF">2013-03-03T08:46:08Z</dcterms:created>
  <dcterms:modified xsi:type="dcterms:W3CDTF">2019-03-05T11:25:01Z</dcterms:modified>
</cp:coreProperties>
</file>